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8" r:id="rId1"/>
    <p:sldMasterId id="2147483694" r:id="rId2"/>
  </p:sldMasterIdLst>
  <p:notesMasterIdLst>
    <p:notesMasterId r:id="rId17"/>
  </p:notesMasterIdLst>
  <p:handoutMasterIdLst>
    <p:handoutMasterId r:id="rId18"/>
  </p:handoutMasterIdLst>
  <p:sldIdLst>
    <p:sldId id="370" r:id="rId3"/>
    <p:sldId id="321" r:id="rId4"/>
    <p:sldId id="379" r:id="rId5"/>
    <p:sldId id="380" r:id="rId6"/>
    <p:sldId id="418" r:id="rId7"/>
    <p:sldId id="419" r:id="rId8"/>
    <p:sldId id="420" r:id="rId9"/>
    <p:sldId id="421" r:id="rId10"/>
    <p:sldId id="423" r:id="rId11"/>
    <p:sldId id="424" r:id="rId12"/>
    <p:sldId id="422" r:id="rId13"/>
    <p:sldId id="425" r:id="rId14"/>
    <p:sldId id="429" r:id="rId15"/>
    <p:sldId id="417" r:id="rId16"/>
  </p:sldIdLst>
  <p:sldSz cx="9144000" cy="6858000" type="screen4x3"/>
  <p:notesSz cx="6797675" cy="9929813"/>
  <p:embeddedFontLst>
    <p:embeddedFont>
      <p:font typeface="HY헤드라인M" panose="02030600000101010101" pitchFamily="18" charset="-12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나눔스퀘어" panose="020B0600000101010101" pitchFamily="50" charset="-127"/>
      <p:regular r:id="rId28"/>
    </p:embeddedFont>
    <p:embeddedFont>
      <p:font typeface="뫼비우스 Bold" panose="02000500000000000000" pitchFamily="2" charset="-127"/>
      <p:regular r:id="rId29"/>
    </p:embeddedFont>
    <p:embeddedFont>
      <p:font typeface="HY울릉도M" panose="02030600000101010101" pitchFamily="18" charset="-127"/>
      <p:regular r:id="rId30"/>
    </p:embeddedFont>
    <p:embeddedFont>
      <p:font typeface="나눔고딕 ExtraBold" panose="020D0904000000000000" pitchFamily="50" charset="-127"/>
      <p:bold r:id="rId31"/>
    </p:embeddedFont>
    <p:embeddedFont>
      <p:font typeface="KoPub돋움체 Bold" panose="00000800000000000000" pitchFamily="2" charset="-127"/>
      <p:bold r:id="rId32"/>
    </p:embeddedFont>
    <p:embeddedFont>
      <p:font typeface="나눔고딕" panose="020D0604000000000000" pitchFamily="50" charset="-127"/>
      <p:regular r:id="rId33"/>
      <p:bold r:id="rId34"/>
    </p:embeddedFont>
    <p:embeddedFont>
      <p:font typeface="Arial Unicode MS" panose="020B0604020202020204" pitchFamily="50" charset="-127"/>
      <p:regular r:id="rId35"/>
    </p:embeddedFont>
    <p:embeddedFont>
      <p:font typeface="HY견고딕" panose="02030600000101010101" pitchFamily="18" charset="-127"/>
      <p:regular r:id="rId36"/>
    </p:embeddedFont>
    <p:embeddedFont>
      <p:font typeface="나눔스퀘어 Bold" panose="020B0600000101010101" pitchFamily="50" charset="-127"/>
      <p:bold r:id="rId37"/>
    </p:embeddedFont>
    <p:embeddedFont>
      <p:font typeface="Yoon 윤고딕 540_TT" panose="02090603020101020101" pitchFamily="18" charset="-127"/>
      <p:regular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65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3566">
          <p15:clr>
            <a:srgbClr val="A4A3A4"/>
          </p15:clr>
        </p15:guide>
        <p15:guide id="4" orient="horz" pos="1344">
          <p15:clr>
            <a:srgbClr val="A4A3A4"/>
          </p15:clr>
        </p15:guide>
        <p15:guide id="5" orient="horz" pos="4181">
          <p15:clr>
            <a:srgbClr val="A4A3A4"/>
          </p15:clr>
        </p15:guide>
        <p15:guide id="6" orient="horz" pos="2205">
          <p15:clr>
            <a:srgbClr val="A4A3A4"/>
          </p15:clr>
        </p15:guide>
        <p15:guide id="7" pos="2880">
          <p15:clr>
            <a:srgbClr val="A4A3A4"/>
          </p15:clr>
        </p15:guide>
        <p15:guide id="8" pos="385">
          <p15:clr>
            <a:srgbClr val="A4A3A4"/>
          </p15:clr>
        </p15:guide>
        <p15:guide id="9" pos="295">
          <p15:clr>
            <a:srgbClr val="A4A3A4"/>
          </p15:clr>
        </p15:guide>
        <p15:guide id="10" pos="476">
          <p15:clr>
            <a:srgbClr val="A4A3A4"/>
          </p15:clr>
        </p15:guide>
        <p15:guide id="11" pos="567">
          <p15:clr>
            <a:srgbClr val="A4A3A4"/>
          </p15:clr>
        </p15:guide>
        <p15:guide id="12" pos="5568">
          <p15:clr>
            <a:srgbClr val="A4A3A4"/>
          </p15:clr>
        </p15:guide>
        <p15:guide id="13" pos="1309">
          <p15:clr>
            <a:srgbClr val="A4A3A4"/>
          </p15:clr>
        </p15:guide>
        <p15:guide id="14" pos="505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A98"/>
    <a:srgbClr val="DDFFE8"/>
    <a:srgbClr val="6CA62C"/>
    <a:srgbClr val="6EA92D"/>
    <a:srgbClr val="6600FF"/>
    <a:srgbClr val="CAE8AA"/>
    <a:srgbClr val="D9C38B"/>
    <a:srgbClr val="CFB46F"/>
    <a:srgbClr val="FFEBEB"/>
    <a:srgbClr val="CFD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800" autoAdjust="0"/>
    <p:restoredTop sz="99921" autoAdjust="0"/>
  </p:normalViewPr>
  <p:slideViewPr>
    <p:cSldViewPr>
      <p:cViewPr>
        <p:scale>
          <a:sx n="120" d="100"/>
          <a:sy n="120" d="100"/>
        </p:scale>
        <p:origin x="-1290" y="-210"/>
      </p:cViewPr>
      <p:guideLst>
        <p:guide orient="horz" pos="4065"/>
        <p:guide orient="horz" pos="527"/>
        <p:guide orient="horz" pos="3566"/>
        <p:guide orient="horz" pos="1344"/>
        <p:guide orient="horz" pos="4181"/>
        <p:guide orient="horz" pos="2205"/>
        <p:guide pos="2880"/>
        <p:guide pos="385"/>
        <p:guide pos="295"/>
        <p:guide pos="476"/>
        <p:guide pos="567"/>
        <p:guide pos="5568"/>
        <p:guide pos="1309"/>
        <p:guide pos="5057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54" y="-78"/>
      </p:cViewPr>
      <p:guideLst>
        <p:guide orient="horz" pos="2141"/>
        <p:guide orient="horz" pos="3128"/>
        <p:guide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50" y="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75E0F-56C0-4B2A-944E-BDD0EBA348F1}" type="datetimeFigureOut">
              <a:rPr lang="ko-KR" altLang="en-US" smtClean="0"/>
              <a:pPr/>
              <a:t>2021-06-23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7" y="943160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50" y="943160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BC4BB-5F56-4B66-A2B3-68E0318657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6182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50" y="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A81B7-C273-42E3-BC5C-BF9A7B7A4CB9}" type="datetimeFigureOut">
              <a:rPr lang="ko-KR" altLang="en-US" smtClean="0"/>
              <a:pPr/>
              <a:t>2021-06-23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6663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7" y="943160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50" y="9431603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1D2D-7338-4369-8058-8C33161779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5398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8893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11D2D-7338-4369-8058-8C33161779F3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4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9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48"/>
          <p:cNvSpPr>
            <a:spLocks noGrp="1"/>
          </p:cNvSpPr>
          <p:nvPr>
            <p:ph type="sldNum" sz="quarter" idx="4294967295"/>
          </p:nvPr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‹#›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71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1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14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" y="-2"/>
            <a:ext cx="9152092" cy="182287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-8093" y="0"/>
            <a:ext cx="9152093" cy="41276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12764"/>
            <a:ext cx="9144000" cy="168493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116900" y="310091"/>
            <a:ext cx="4752528" cy="30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ts val="1900"/>
              </a:lnSpc>
            </a:pPr>
            <a:r>
              <a:rPr lang="en-US" altLang="ko-KR" sz="750" kern="0" spc="70" dirty="0" smtClean="0">
                <a:gradFill>
                  <a:gsLst>
                    <a:gs pos="0">
                      <a:prstClr val="white">
                        <a:lumMod val="50000"/>
                      </a:prstClr>
                    </a:gs>
                    <a:gs pos="99000">
                      <a:prstClr val="white">
                        <a:lumMod val="50000"/>
                      </a:prstClr>
                    </a:gs>
                  </a:gsLst>
                  <a:lin ang="5400000" scaled="0"/>
                </a:gradFill>
                <a:latin typeface="뫼비우스 Bold" pitchFamily="2" charset="-127"/>
                <a:ea typeface="뫼비우스 Bold" pitchFamily="2" charset="-127"/>
                <a:cs typeface="Arial" pitchFamily="34" charset="0"/>
              </a:rPr>
              <a:t>DEVELOPMENT PROJECT OF ENVIRONMENTAL TECHNOLOGY FOR CLIMATE CHANGE</a:t>
            </a:r>
            <a:endParaRPr lang="en-US" altLang="ko-KR" sz="750" kern="0" spc="70" dirty="0">
              <a:gradFill>
                <a:gsLst>
                  <a:gs pos="0">
                    <a:prstClr val="white">
                      <a:lumMod val="50000"/>
                    </a:prstClr>
                  </a:gs>
                  <a:gs pos="99000">
                    <a:prstClr val="white">
                      <a:lumMod val="50000"/>
                    </a:prstClr>
                  </a:gs>
                </a:gsLst>
                <a:lin ang="5400000" scaled="0"/>
              </a:gradFill>
              <a:latin typeface="뫼비우스 Bold" pitchFamily="2" charset="-127"/>
              <a:ea typeface="뫼비우스 Bold" pitchFamily="2" charset="-127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419872" y="77752"/>
            <a:ext cx="557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kern="1200" spc="-80" baseline="0" dirty="0" smtClean="0">
                <a:solidFill>
                  <a:srgbClr val="FFFFC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M</a:t>
            </a:r>
            <a:r>
              <a:rPr lang="en-US" altLang="ko-KR" sz="1400" kern="1200" spc="-80" baseline="0" dirty="0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odel </a:t>
            </a:r>
            <a:r>
              <a:rPr lang="en-US" altLang="ko-KR" sz="1400" kern="1200" spc="-80" baseline="0" dirty="0" smtClean="0">
                <a:solidFill>
                  <a:srgbClr val="FFFFC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O</a:t>
            </a:r>
            <a:r>
              <a:rPr lang="en-US" altLang="ko-KR" sz="1400" kern="1200" spc="-80" baseline="0" dirty="0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f </a:t>
            </a:r>
            <a:r>
              <a:rPr lang="en-US" altLang="ko-KR" sz="1400" kern="1200" spc="-80" baseline="0" dirty="0" err="1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in</a:t>
            </a:r>
            <a:r>
              <a:rPr lang="en-US" altLang="ko-KR" sz="1400" kern="1200" spc="-80" baseline="0" dirty="0" err="1" smtClean="0">
                <a:solidFill>
                  <a:srgbClr val="FFFFC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T</a:t>
            </a:r>
            <a:r>
              <a:rPr lang="en-US" altLang="ko-KR" sz="1400" kern="1200" spc="-80" baseline="0" dirty="0" err="1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egrated</a:t>
            </a:r>
            <a:r>
              <a:rPr lang="en-US" altLang="ko-KR" sz="1400" kern="1200" spc="-80" baseline="0" dirty="0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 </a:t>
            </a:r>
            <a:r>
              <a:rPr lang="en-US" altLang="ko-KR" sz="1400" kern="1200" spc="-80" baseline="0" dirty="0" smtClean="0">
                <a:solidFill>
                  <a:srgbClr val="FFFFC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I</a:t>
            </a:r>
            <a:r>
              <a:rPr lang="en-US" altLang="ko-KR" sz="1400" kern="1200" spc="-80" baseline="0" dirty="0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mpact and </a:t>
            </a:r>
            <a:r>
              <a:rPr lang="en-US" altLang="ko-KR" sz="1400" kern="1200" spc="-80" baseline="0" dirty="0" smtClean="0">
                <a:solidFill>
                  <a:srgbClr val="FFFFC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V</a:t>
            </a:r>
            <a:r>
              <a:rPr lang="en-US" altLang="ko-KR" sz="1400" kern="1200" spc="-80" baseline="0" dirty="0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ulnerability </a:t>
            </a:r>
            <a:r>
              <a:rPr lang="en-US" altLang="ko-KR" sz="1400" kern="1200" spc="-80" baseline="0" dirty="0" smtClean="0">
                <a:solidFill>
                  <a:srgbClr val="FFFFC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E</a:t>
            </a:r>
            <a:r>
              <a:rPr lang="en-US" altLang="ko-KR" sz="1400" kern="1200" spc="-80" baseline="0" dirty="0" smtClean="0">
                <a:solidFill>
                  <a:prstClr val="white">
                    <a:lumMod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valuation of climate change</a:t>
            </a:r>
            <a:endParaRPr lang="ko-KR" altLang="en-US" sz="1400" kern="1200" spc="-80" baseline="0" dirty="0">
              <a:solidFill>
                <a:prstClr val="white">
                  <a:lumMod val="65000"/>
                </a:prst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20" name="슬라이드 번호 개체 틀 48"/>
          <p:cNvSpPr>
            <a:spLocks noGrp="1"/>
          </p:cNvSpPr>
          <p:nvPr>
            <p:ph type="sldNum" sz="quarter" idx="4"/>
          </p:nvPr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‹#›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6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048668"/>
            <a:ext cx="8077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4000" b="0" dirty="0" smtClean="0">
                <a:solidFill>
                  <a:schemeClr val="tx2"/>
                </a:solidFill>
                <a:latin typeface="뫼비우스 Bold" pitchFamily="2" charset="-127"/>
                <a:ea typeface="뫼비우스 Bold" pitchFamily="2" charset="-127"/>
              </a:rPr>
              <a:t>M</a:t>
            </a:r>
            <a:r>
              <a:rPr lang="en-US" altLang="ko-KR" sz="2800" b="0" dirty="0" smtClean="0">
                <a:latin typeface="뫼비우스 Bold" pitchFamily="2" charset="-127"/>
                <a:ea typeface="뫼비우스 Bold" pitchFamily="2" charset="-127"/>
              </a:rPr>
              <a:t>odel</a:t>
            </a:r>
            <a:r>
              <a:rPr lang="en-US" altLang="ko-KR" sz="2800" b="0" baseline="0" dirty="0" smtClean="0">
                <a:latin typeface="뫼비우스 Bold" pitchFamily="2" charset="-127"/>
                <a:ea typeface="뫼비우스 Bold" pitchFamily="2" charset="-127"/>
              </a:rPr>
              <a:t> </a:t>
            </a:r>
            <a:r>
              <a:rPr lang="en-US" altLang="ko-KR" sz="4000" b="0" kern="1200" dirty="0" smtClean="0">
                <a:solidFill>
                  <a:schemeClr val="tx2"/>
                </a:solidFill>
                <a:latin typeface="뫼비우스 Bold" pitchFamily="2" charset="-127"/>
                <a:ea typeface="뫼비우스 Bold" pitchFamily="2" charset="-127"/>
                <a:cs typeface="+mn-cs"/>
              </a:rPr>
              <a:t>O</a:t>
            </a:r>
            <a:r>
              <a:rPr lang="en-US" altLang="ko-KR" sz="2800" b="0" baseline="0" dirty="0" smtClean="0">
                <a:latin typeface="뫼비우스 Bold" pitchFamily="2" charset="-127"/>
                <a:ea typeface="뫼비우스 Bold" pitchFamily="2" charset="-127"/>
              </a:rPr>
              <a:t>f </a:t>
            </a:r>
            <a:r>
              <a:rPr lang="en-US" altLang="ko-KR" sz="2800" b="0" baseline="0" dirty="0" err="1" smtClean="0">
                <a:latin typeface="뫼비우스 Bold" pitchFamily="2" charset="-127"/>
                <a:ea typeface="뫼비우스 Bold" pitchFamily="2" charset="-127"/>
              </a:rPr>
              <a:t>in</a:t>
            </a:r>
            <a:r>
              <a:rPr lang="en-US" altLang="ko-KR" sz="4000" b="0" kern="1200" dirty="0" err="1" smtClean="0">
                <a:solidFill>
                  <a:schemeClr val="tx2"/>
                </a:solidFill>
                <a:latin typeface="뫼비우스 Bold" pitchFamily="2" charset="-127"/>
                <a:ea typeface="뫼비우스 Bold" pitchFamily="2" charset="-127"/>
                <a:cs typeface="+mn-cs"/>
              </a:rPr>
              <a:t>T</a:t>
            </a:r>
            <a:r>
              <a:rPr lang="en-US" altLang="ko-KR" sz="2800" b="0" baseline="0" dirty="0" err="1" smtClean="0">
                <a:latin typeface="뫼비우스 Bold" pitchFamily="2" charset="-127"/>
                <a:ea typeface="뫼비우스 Bold" pitchFamily="2" charset="-127"/>
              </a:rPr>
              <a:t>egrated</a:t>
            </a:r>
            <a:r>
              <a:rPr lang="en-US" altLang="ko-KR" sz="2800" b="0" baseline="0" dirty="0" smtClean="0">
                <a:latin typeface="뫼비우스 Bold" pitchFamily="2" charset="-127"/>
                <a:ea typeface="뫼비우스 Bold" pitchFamily="2" charset="-127"/>
              </a:rPr>
              <a:t> </a:t>
            </a:r>
            <a:r>
              <a:rPr lang="en-US" altLang="ko-KR" sz="4000" b="0" kern="1200" dirty="0" smtClean="0">
                <a:solidFill>
                  <a:schemeClr val="tx2"/>
                </a:solidFill>
                <a:latin typeface="뫼비우스 Bold" pitchFamily="2" charset="-127"/>
                <a:ea typeface="뫼비우스 Bold" pitchFamily="2" charset="-127"/>
                <a:cs typeface="+mn-cs"/>
              </a:rPr>
              <a:t>I</a:t>
            </a:r>
            <a:r>
              <a:rPr lang="en-US" altLang="ko-KR" sz="2800" b="0" baseline="0" dirty="0" smtClean="0">
                <a:latin typeface="뫼비우스 Bold" pitchFamily="2" charset="-127"/>
                <a:ea typeface="뫼비우스 Bold" pitchFamily="2" charset="-127"/>
              </a:rPr>
              <a:t>mpact and </a:t>
            </a:r>
            <a:r>
              <a:rPr lang="en-US" altLang="ko-KR" sz="4000" b="0" kern="1200" dirty="0" smtClean="0">
                <a:solidFill>
                  <a:schemeClr val="tx2"/>
                </a:solidFill>
                <a:latin typeface="뫼비우스 Bold" pitchFamily="2" charset="-127"/>
                <a:ea typeface="뫼비우스 Bold" pitchFamily="2" charset="-127"/>
                <a:cs typeface="+mn-cs"/>
              </a:rPr>
              <a:t>V</a:t>
            </a:r>
            <a:r>
              <a:rPr lang="en-US" altLang="ko-KR" sz="2800" b="0" baseline="0" dirty="0" smtClean="0">
                <a:latin typeface="뫼비우스 Bold" pitchFamily="2" charset="-127"/>
                <a:ea typeface="뫼비우스 Bold" pitchFamily="2" charset="-127"/>
              </a:rPr>
              <a:t>ulnerability </a:t>
            </a:r>
            <a:r>
              <a:rPr lang="en-US" altLang="ko-KR" sz="4000" b="0" kern="1200" dirty="0" smtClean="0">
                <a:solidFill>
                  <a:schemeClr val="tx2"/>
                </a:solidFill>
                <a:latin typeface="뫼비우스 Bold" pitchFamily="2" charset="-127"/>
                <a:ea typeface="뫼비우스 Bold" pitchFamily="2" charset="-127"/>
                <a:cs typeface="+mn-cs"/>
              </a:rPr>
              <a:t>E</a:t>
            </a:r>
            <a:r>
              <a:rPr lang="en-US" altLang="ko-KR" sz="2800" b="0" baseline="0" dirty="0" smtClean="0">
                <a:latin typeface="뫼비우스 Bold" pitchFamily="2" charset="-127"/>
                <a:ea typeface="뫼비우스 Bold" pitchFamily="2" charset="-127"/>
              </a:rPr>
              <a:t>valuation of climate change</a:t>
            </a:r>
          </a:p>
          <a:p>
            <a:pPr algn="ctr">
              <a:lnSpc>
                <a:spcPct val="100000"/>
              </a:lnSpc>
            </a:pPr>
            <a:r>
              <a:rPr lang="en-US" altLang="ko-KR" sz="1600" b="0" baseline="0" dirty="0" smtClean="0">
                <a:latin typeface="뫼비우스 Bold" pitchFamily="2" charset="-127"/>
                <a:ea typeface="뫼비우스 Bold" pitchFamily="2" charset="-127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altLang="ko-KR" sz="4800" b="0" kern="1200" dirty="0" smtClean="0">
                <a:solidFill>
                  <a:schemeClr val="tx2"/>
                </a:solidFill>
                <a:latin typeface="뫼비우스 Bold" pitchFamily="2" charset="-127"/>
                <a:ea typeface="뫼비우스 Bold" pitchFamily="2" charset="-127"/>
                <a:cs typeface="+mn-cs"/>
              </a:rPr>
              <a:t>- MOTIVE -</a:t>
            </a:r>
            <a:endParaRPr lang="ko-KR" altLang="en-US" sz="4800" b="0" kern="1200" dirty="0">
              <a:solidFill>
                <a:schemeClr val="tx2"/>
              </a:solidFill>
              <a:latin typeface="뫼비우스 Bold" pitchFamily="2" charset="-127"/>
              <a:ea typeface="뫼비우스 Bold" pitchFamily="2" charset="-127"/>
              <a:cs typeface="+mn-cs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1" y="4003909"/>
            <a:ext cx="804416" cy="793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8839" y="5190291"/>
            <a:ext cx="5366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Dr. Young-Il Song</a:t>
            </a:r>
          </a:p>
          <a:p>
            <a:pPr algn="ctr"/>
            <a:r>
              <a:rPr lang="en-US" altLang="ko-KR" sz="2400" i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Calibri" panose="020F0502020204030204" pitchFamily="34" charset="0"/>
              </a:rPr>
              <a:t>Korea Environment Institute</a:t>
            </a:r>
            <a:endParaRPr lang="ko-KR" altLang="en-US" sz="24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35" y="6165304"/>
            <a:ext cx="1739144" cy="497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1600" y="692696"/>
            <a:ext cx="7344816" cy="31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900"/>
              </a:lnSpc>
            </a:pPr>
            <a:r>
              <a:rPr lang="en-US" altLang="ko-KR" sz="1050" kern="0" spc="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뫼비우스 Bold" pitchFamily="2" charset="-127"/>
                <a:ea typeface="뫼비우스 Bold" pitchFamily="2" charset="-127"/>
                <a:cs typeface="Arial" pitchFamily="34" charset="0"/>
              </a:rPr>
              <a:t>DEVELOPMENT PROJECT OF ENVIRONMENTAL TECHNOLOGY FOR CLIMATE CHANGE</a:t>
            </a:r>
            <a:endParaRPr lang="en-US" altLang="ko-KR" sz="1050" kern="0" spc="70" dirty="0">
              <a:solidFill>
                <a:schemeClr val="tx1">
                  <a:lumMod val="75000"/>
                  <a:lumOff val="25000"/>
                </a:schemeClr>
              </a:solidFill>
              <a:latin typeface="뫼비우스 Bold" pitchFamily="2" charset="-127"/>
              <a:ea typeface="뫼비우스 Bold" pitchFamily="2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MOTIVE SYSTEM – SECTORAL MODEL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PAGE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10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10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77" y="3833751"/>
            <a:ext cx="3412939" cy="2818291"/>
          </a:xfrm>
          <a:prstGeom prst="rect">
            <a:avLst/>
          </a:prstGeom>
        </p:spPr>
      </p:pic>
      <p:pic>
        <p:nvPicPr>
          <p:cNvPr id="6" name="Picture 2" descr="C:\Users\woohun.TOCO-2131\Desktop\스샷\Cap 2019-10-22-23-59-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6" y="1529496"/>
            <a:ext cx="3628874" cy="24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woohun.TOCO-2131\Desktop\스샷\Cap 2019-10-22-20-48-03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2609856"/>
            <a:ext cx="3628873" cy="24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woohun.TOCO-2131\Desktop\스샷\Cap 2019-10-22-21-01-0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07" y="1385720"/>
            <a:ext cx="3628873" cy="24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woohun.TOCO-2131\Desktop\스샷\Cap 2019-10-22-20-32-03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03" y="1745520"/>
            <a:ext cx="3628873" cy="24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직선 연결선 10"/>
          <p:cNvCxnSpPr>
            <a:stCxn id="13" idx="6"/>
          </p:cNvCxnSpPr>
          <p:nvPr/>
        </p:nvCxnSpPr>
        <p:spPr>
          <a:xfrm flipH="1">
            <a:off x="7905328" y="2878250"/>
            <a:ext cx="451622" cy="923148"/>
          </a:xfrm>
          <a:prstGeom prst="line">
            <a:avLst/>
          </a:prstGeom>
          <a:ln w="25400">
            <a:solidFill>
              <a:srgbClr val="FF0000">
                <a:alpha val="39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>
            <a:stCxn id="13" idx="2"/>
          </p:cNvCxnSpPr>
          <p:nvPr/>
        </p:nvCxnSpPr>
        <p:spPr>
          <a:xfrm flipH="1">
            <a:off x="4493577" y="2878250"/>
            <a:ext cx="1729523" cy="883493"/>
          </a:xfrm>
          <a:prstGeom prst="line">
            <a:avLst/>
          </a:prstGeom>
          <a:ln w="25400">
            <a:solidFill>
              <a:srgbClr val="FF0000">
                <a:alpha val="39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/>
          <p:cNvSpPr>
            <a:spLocks noChangeAspect="1"/>
          </p:cNvSpPr>
          <p:nvPr/>
        </p:nvSpPr>
        <p:spPr>
          <a:xfrm>
            <a:off x="6223100" y="1811325"/>
            <a:ext cx="2133850" cy="213384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503616" y="3761743"/>
            <a:ext cx="3401712" cy="2818291"/>
          </a:xfrm>
          <a:prstGeom prst="rect">
            <a:avLst/>
          </a:prstGeom>
          <a:solidFill>
            <a:srgbClr val="FFC000">
              <a:alpha val="10196"/>
            </a:srgbClr>
          </a:solidFill>
          <a:ln w="254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1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15" name="Rounded Rectangular Callout 4"/>
          <p:cNvSpPr/>
          <p:nvPr/>
        </p:nvSpPr>
        <p:spPr>
          <a:xfrm>
            <a:off x="412065" y="5021744"/>
            <a:ext cx="4112063" cy="1156740"/>
          </a:xfrm>
          <a:prstGeom prst="wedgeRoundRectCallout">
            <a:avLst>
              <a:gd name="adj1" fmla="val 57183"/>
              <a:gd name="adj2" fmla="val -343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marL="85725" indent="-85725" latinLnBrk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The introduction of sectoral models</a:t>
            </a:r>
          </a:p>
          <a:p>
            <a:pPr marL="85725" indent="-85725" latinLnBrk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Workflow for sectoral </a:t>
            </a:r>
            <a:r>
              <a:rPr lang="en-US" altLang="ko-KR" sz="1400" b="1" u="sng" spc="-100" dirty="0" smtClean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assessment</a:t>
            </a:r>
          </a:p>
          <a:p>
            <a:pPr marL="85725" indent="-85725" latinLnBrk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400" b="1" u="sng" spc="-100" dirty="0" smtClean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Download </a:t>
            </a:r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sectoral models and related materials</a:t>
            </a:r>
            <a:endParaRPr lang="ko-KR" altLang="en-US" sz="1400" b="1" u="sng" spc="-100" dirty="0">
              <a:solidFill>
                <a:srgbClr val="7030A0"/>
              </a:solidFill>
              <a:latin typeface="Calibri" panose="020F0502020204030204" pitchFamily="34" charset="0"/>
              <a:ea typeface="KoPub돋움체 Bold" panose="02020603020101020101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MOTIVE SYSTEM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Operation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11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11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2775" y="1615203"/>
            <a:ext cx="9025730" cy="4766125"/>
            <a:chOff x="82774" y="1372840"/>
            <a:chExt cx="9694762" cy="511941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74" y="1372840"/>
              <a:ext cx="9694762" cy="5119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직사각형 7"/>
            <p:cNvSpPr/>
            <p:nvPr/>
          </p:nvSpPr>
          <p:spPr>
            <a:xfrm>
              <a:off x="493836" y="3592066"/>
              <a:ext cx="1497309" cy="43204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050" b="1" dirty="0" smtClean="0">
                  <a:solidFill>
                    <a:schemeClr val="tx1"/>
                  </a:solidFill>
                </a:rPr>
                <a:t>Integrated </a:t>
              </a:r>
              <a:br>
                <a:rPr lang="en-US" altLang="ko-KR" sz="1050" b="1" dirty="0" smtClean="0">
                  <a:solidFill>
                    <a:schemeClr val="tx1"/>
                  </a:solidFill>
                </a:rPr>
              </a:br>
              <a:r>
                <a:rPr lang="en-US" altLang="ko-KR" sz="1050" b="1" dirty="0" smtClean="0">
                  <a:solidFill>
                    <a:schemeClr val="tx1"/>
                  </a:solidFill>
                </a:rPr>
                <a:t>Assessment Platform</a:t>
              </a:r>
              <a:endParaRPr lang="ko-KR" altLang="en-US" sz="1050" b="1" dirty="0">
                <a:solidFill>
                  <a:schemeClr val="tx1"/>
                </a:solidFill>
              </a:endParaRPr>
            </a:p>
          </p:txBody>
        </p:sp>
        <p:pic>
          <p:nvPicPr>
            <p:cNvPr id="9" name="_x132621920" descr="EMB000007180c5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" t="5009" r="1154" b="11312"/>
            <a:stretch/>
          </p:blipFill>
          <p:spPr bwMode="auto">
            <a:xfrm>
              <a:off x="414114" y="2913039"/>
              <a:ext cx="1586557" cy="284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76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Outcomes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and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Effects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12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12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직사각형 6"/>
          <p:cNvSpPr>
            <a:spLocks noChangeArrowheads="1"/>
          </p:cNvSpPr>
          <p:nvPr/>
        </p:nvSpPr>
        <p:spPr bwMode="auto">
          <a:xfrm>
            <a:off x="191750" y="2712983"/>
            <a:ext cx="402021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4">
              <a:spcBef>
                <a:spcPct val="0"/>
              </a:spcBef>
            </a:pPr>
            <a:r>
              <a:rPr lang="en-US" altLang="ko-KR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ko-KR" altLang="ko-KR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ko-KR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</a:t>
            </a:r>
            <a:endParaRPr lang="en-US" altLang="ko-KR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3" lvl="5" indent="-87313">
              <a:spcBef>
                <a:spcPct val="0"/>
              </a:spcBef>
            </a:pPr>
            <a:r>
              <a:rPr lang="en-US" altLang="ko-KR" b="1" dirty="0" smtClean="0">
                <a:solidFill>
                  <a:srgbClr val="000000"/>
                </a:solidFill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-</a:t>
            </a:r>
            <a:r>
              <a:rPr lang="en-US" altLang="ko-KR" spc="-10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Establishment</a:t>
            </a:r>
            <a:r>
              <a:rPr lang="ko-KR" altLang="ko-KR" spc="-10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ko-KR" altLang="ko-KR" spc="-100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of foundation for efficient </a:t>
            </a:r>
            <a:r>
              <a:rPr lang="en-US" altLang="ko-KR" spc="-10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/>
            </a:r>
            <a:br>
              <a:rPr lang="en-US" altLang="ko-KR" spc="-10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</a:br>
            <a:r>
              <a:rPr lang="ko-KR" altLang="ko-KR" spc="-10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national </a:t>
            </a:r>
            <a:r>
              <a:rPr lang="ko-KR" altLang="ko-KR" spc="-100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climate </a:t>
            </a:r>
            <a:r>
              <a:rPr lang="ko-KR" altLang="ko-KR" spc="-10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change</a:t>
            </a:r>
            <a:r>
              <a:rPr lang="en-US" altLang="ko-KR" spc="-10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ko-KR" altLang="ko-KR" spc="-100" dirty="0" smtClean="0">
                <a:solidFill>
                  <a:srgbClr val="000000"/>
                </a:solidFill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adaptation </a:t>
            </a:r>
            <a:r>
              <a:rPr lang="ko-KR" altLang="ko-KR" spc="-100" dirty="0">
                <a:solidFill>
                  <a:srgbClr val="000000"/>
                </a:solidFill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policy </a:t>
            </a:r>
          </a:p>
          <a:p>
            <a:pPr marL="87313" lvl="5" indent="-87313">
              <a:spcBef>
                <a:spcPct val="0"/>
              </a:spcBef>
            </a:pPr>
            <a:r>
              <a:rPr lang="en-US" altLang="ko-KR" b="1" dirty="0" smtClean="0">
                <a:solidFill>
                  <a:srgbClr val="000000"/>
                </a:solidFill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-</a:t>
            </a:r>
            <a:r>
              <a:rPr lang="ko-KR" altLang="ko-KR" dirty="0" smtClean="0">
                <a:solidFill>
                  <a:srgbClr val="000000"/>
                </a:solidFill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Minimizing </a:t>
            </a:r>
            <a:r>
              <a:rPr lang="ko-KR" altLang="ko-KR" dirty="0">
                <a:solidFill>
                  <a:srgbClr val="000000"/>
                </a:solidFill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mal-adaptation by prioritizing based on scientific </a:t>
            </a:r>
            <a:r>
              <a:rPr lang="ko-KR" altLang="ko-KR" dirty="0" smtClean="0">
                <a:solidFill>
                  <a:srgbClr val="000000"/>
                </a:solidFill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analysis</a:t>
            </a:r>
            <a:endParaRPr lang="en-US" altLang="ko-KR" spc="-50" dirty="0" smtClean="0">
              <a:ln>
                <a:solidFill>
                  <a:prstClr val="white">
                    <a:lumMod val="85000"/>
                    <a:alpha val="30000"/>
                  </a:prstClr>
                </a:solidFill>
              </a:ln>
              <a:solidFill>
                <a:srgbClr val="282828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8" name="대각선 방향의 모서리가 둥근 사각형 7"/>
          <p:cNvSpPr/>
          <p:nvPr/>
        </p:nvSpPr>
        <p:spPr>
          <a:xfrm>
            <a:off x="310199" y="1488375"/>
            <a:ext cx="3303906" cy="356449"/>
          </a:xfrm>
          <a:prstGeom prst="round2DiagRect">
            <a:avLst>
              <a:gd name="adj1" fmla="val 24883"/>
              <a:gd name="adj2" fmla="val 0"/>
            </a:avLst>
          </a:prstGeom>
          <a:gradFill flip="none" rotWithShape="1">
            <a:gsLst>
              <a:gs pos="100000">
                <a:srgbClr val="8AB2E2"/>
              </a:gs>
              <a:gs pos="0">
                <a:schemeClr val="accent1">
                  <a:lumMod val="75000"/>
                </a:schemeClr>
              </a:gs>
            </a:gsLst>
            <a:lin ang="18900000" scaled="1"/>
            <a:tileRect/>
          </a:gradFill>
          <a:ln w="19050">
            <a:noFill/>
          </a:ln>
          <a:effectLst>
            <a:outerShdw dist="38100" dir="8100000" algn="tl" rotWithShape="0">
              <a:schemeClr val="bg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07504" y="1484784"/>
            <a:ext cx="3659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50" dirty="0">
                <a:solidFill>
                  <a:schemeClr val="bg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Diagram of </a:t>
            </a:r>
            <a:r>
              <a:rPr lang="en-US" altLang="ko-KR" sz="2000" spc="-50" dirty="0" smtClean="0">
                <a:solidFill>
                  <a:schemeClr val="bg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Outcome </a:t>
            </a:r>
            <a:endParaRPr lang="en-US" altLang="ko-KR" sz="2000" spc="-50" dirty="0">
              <a:solidFill>
                <a:schemeClr val="bg1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10" name="대각선 방향의 모서리가 둥근 사각형 9"/>
          <p:cNvSpPr/>
          <p:nvPr/>
        </p:nvSpPr>
        <p:spPr>
          <a:xfrm>
            <a:off x="251520" y="2282087"/>
            <a:ext cx="3303906" cy="345828"/>
          </a:xfrm>
          <a:prstGeom prst="round2DiagRect">
            <a:avLst>
              <a:gd name="adj1" fmla="val 24883"/>
              <a:gd name="adj2" fmla="val 0"/>
            </a:avLst>
          </a:prstGeom>
          <a:gradFill flip="none" rotWithShape="1">
            <a:gsLst>
              <a:gs pos="100000">
                <a:srgbClr val="8AB2E2"/>
              </a:gs>
              <a:gs pos="0">
                <a:schemeClr val="accent1">
                  <a:lumMod val="75000"/>
                </a:schemeClr>
              </a:gs>
            </a:gsLst>
            <a:lin ang="18900000" scaled="1"/>
            <a:tileRect/>
          </a:gradFill>
          <a:ln w="19050">
            <a:noFill/>
          </a:ln>
          <a:effectLst>
            <a:outerShdw dist="38100" dir="8100000" algn="tl" rotWithShape="0">
              <a:schemeClr val="bg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1521" y="2236802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50" dirty="0" smtClean="0">
                <a:solidFill>
                  <a:schemeClr val="bg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Effects </a:t>
            </a:r>
            <a:endParaRPr lang="ko-KR" altLang="en-US" sz="2000" spc="-50" dirty="0" smtClean="0">
              <a:solidFill>
                <a:schemeClr val="bg1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cxnSp>
        <p:nvCxnSpPr>
          <p:cNvPr id="12" name="직선 연결선 11"/>
          <p:cNvCxnSpPr>
            <a:stCxn id="8" idx="0"/>
          </p:cNvCxnSpPr>
          <p:nvPr/>
        </p:nvCxnSpPr>
        <p:spPr>
          <a:xfrm flipV="1">
            <a:off x="3614105" y="1661276"/>
            <a:ext cx="512518" cy="5324"/>
          </a:xfrm>
          <a:prstGeom prst="line">
            <a:avLst/>
          </a:prstGeom>
          <a:ln w="12700">
            <a:solidFill>
              <a:schemeClr val="tx1"/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9"/>
          <p:cNvSpPr>
            <a:spLocks/>
          </p:cNvSpPr>
          <p:nvPr/>
        </p:nvSpPr>
        <p:spPr bwMode="auto">
          <a:xfrm rot="10800000">
            <a:off x="1403649" y="1916832"/>
            <a:ext cx="1069156" cy="354149"/>
          </a:xfrm>
          <a:custGeom>
            <a:avLst/>
            <a:gdLst>
              <a:gd name="T0" fmla="*/ 2485 w 2485"/>
              <a:gd name="T1" fmla="*/ 480 h 480"/>
              <a:gd name="T2" fmla="*/ 1938 w 2485"/>
              <a:gd name="T3" fmla="*/ 336 h 480"/>
              <a:gd name="T4" fmla="*/ 1590 w 2485"/>
              <a:gd name="T5" fmla="*/ 174 h 480"/>
              <a:gd name="T6" fmla="*/ 1776 w 2485"/>
              <a:gd name="T7" fmla="*/ 168 h 480"/>
              <a:gd name="T8" fmla="*/ 1272 w 2485"/>
              <a:gd name="T9" fmla="*/ 0 h 480"/>
              <a:gd name="T10" fmla="*/ 798 w 2485"/>
              <a:gd name="T11" fmla="*/ 162 h 480"/>
              <a:gd name="T12" fmla="*/ 975 w 2485"/>
              <a:gd name="T13" fmla="*/ 161 h 480"/>
              <a:gd name="T14" fmla="*/ 648 w 2485"/>
              <a:gd name="T15" fmla="*/ 312 h 480"/>
              <a:gd name="T16" fmla="*/ 0 w 2485"/>
              <a:gd name="T17" fmla="*/ 474 h 4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85"/>
              <a:gd name="T28" fmla="*/ 0 h 480"/>
              <a:gd name="T29" fmla="*/ 2485 w 2485"/>
              <a:gd name="T30" fmla="*/ 480 h 48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85" h="480">
                <a:moveTo>
                  <a:pt x="2485" y="480"/>
                </a:moveTo>
                <a:cubicBezTo>
                  <a:pt x="2394" y="456"/>
                  <a:pt x="2087" y="387"/>
                  <a:pt x="1938" y="336"/>
                </a:cubicBezTo>
                <a:cubicBezTo>
                  <a:pt x="1777" y="282"/>
                  <a:pt x="1617" y="202"/>
                  <a:pt x="1590" y="174"/>
                </a:cubicBezTo>
                <a:lnTo>
                  <a:pt x="1776" y="168"/>
                </a:lnTo>
                <a:lnTo>
                  <a:pt x="1272" y="0"/>
                </a:lnTo>
                <a:lnTo>
                  <a:pt x="798" y="162"/>
                </a:lnTo>
                <a:lnTo>
                  <a:pt x="975" y="161"/>
                </a:lnTo>
                <a:cubicBezTo>
                  <a:pt x="950" y="186"/>
                  <a:pt x="811" y="260"/>
                  <a:pt x="648" y="312"/>
                </a:cubicBezTo>
                <a:cubicBezTo>
                  <a:pt x="487" y="367"/>
                  <a:pt x="135" y="440"/>
                  <a:pt x="0" y="474"/>
                </a:cubicBezTo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lt1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91750" y="4237272"/>
            <a:ext cx="370754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ko-KR" altLang="ko-KR" sz="2000" b="1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On Industry and Economy </a:t>
            </a:r>
            <a:endParaRPr lang="en-US" altLang="ko-KR" sz="2000" dirty="0">
              <a:latin typeface="Calibri" panose="020F0502020204030204" pitchFamily="34" charset="0"/>
              <a:ea typeface="나눔고딕" pitchFamily="50" charset="-127"/>
              <a:cs typeface="Calibri" panose="020F0502020204030204" pitchFamily="34" charset="0"/>
            </a:endParaRPr>
          </a:p>
          <a:p>
            <a:pPr marL="87313" lvl="2" indent="-87313">
              <a:spcBef>
                <a:spcPct val="0"/>
              </a:spcBef>
            </a:pPr>
            <a:r>
              <a:rPr lang="en-US" altLang="ko-KR" b="1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-</a:t>
            </a:r>
            <a:r>
              <a:rPr lang="ko-KR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Increas</a:t>
            </a:r>
            <a:r>
              <a:rPr lang="en-US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e the number of</a:t>
            </a:r>
            <a:r>
              <a:rPr lang="ko-KR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professional </a:t>
            </a:r>
            <a:r>
              <a:rPr lang="en-US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employment through creation</a:t>
            </a:r>
            <a:r>
              <a:rPr lang="ko-KR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ko-KR" altLang="ko-KR" spc="-50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of new </a:t>
            </a:r>
            <a:r>
              <a:rPr lang="en-US" altLang="ko-KR" spc="-50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en-US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jobs</a:t>
            </a:r>
            <a:r>
              <a:rPr lang="ko-KR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en-US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in</a:t>
            </a:r>
            <a:r>
              <a:rPr lang="ko-KR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ko-KR" altLang="ko-KR" spc="-50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climate </a:t>
            </a:r>
            <a:r>
              <a:rPr lang="ko-KR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change adaptation </a:t>
            </a:r>
            <a:r>
              <a:rPr lang="en-US" altLang="ko-KR" spc="-50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sector</a:t>
            </a:r>
            <a:endParaRPr lang="ko-KR" altLang="ko-KR" spc="-50" dirty="0">
              <a:latin typeface="Calibri" panose="020F0502020204030204" pitchFamily="34" charset="0"/>
              <a:ea typeface="나눔고딕" pitchFamily="50" charset="-127"/>
              <a:cs typeface="Calibri" panose="020F050202020403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91749" y="5715253"/>
            <a:ext cx="8916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ko-KR" altLang="ko-KR" sz="2000" b="1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On Technology </a:t>
            </a:r>
            <a:endParaRPr lang="en-US" altLang="ko-KR" sz="2000" dirty="0">
              <a:latin typeface="Calibri" panose="020F0502020204030204" pitchFamily="34" charset="0"/>
              <a:ea typeface="나눔고딕" pitchFamily="50" charset="-127"/>
              <a:cs typeface="Calibri" panose="020F0502020204030204" pitchFamily="34" charset="0"/>
            </a:endParaRPr>
          </a:p>
          <a:p>
            <a:pPr marL="0" lvl="2">
              <a:spcBef>
                <a:spcPct val="0"/>
              </a:spcBef>
            </a:pPr>
            <a:r>
              <a:rPr lang="en-US" altLang="ko-KR" b="1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-</a:t>
            </a:r>
            <a:r>
              <a:rPr lang="en-US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Establishment</a:t>
            </a:r>
            <a:r>
              <a:rPr lang="ko-KR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ko-KR" altLang="ko-KR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of scientific grounds for integrated management technology of </a:t>
            </a:r>
            <a:r>
              <a:rPr lang="en-US" altLang="ko-KR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CC </a:t>
            </a:r>
            <a:r>
              <a:rPr lang="ko-KR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daptation </a:t>
            </a:r>
            <a:endParaRPr lang="en-US" altLang="ko-KR" dirty="0" smtClean="0">
              <a:latin typeface="Calibri" panose="020F0502020204030204" pitchFamily="34" charset="0"/>
              <a:ea typeface="나눔고딕" pitchFamily="50" charset="-127"/>
              <a:cs typeface="Calibri" panose="020F0502020204030204" pitchFamily="34" charset="0"/>
            </a:endParaRPr>
          </a:p>
          <a:p>
            <a:pPr marL="0" lvl="2">
              <a:spcBef>
                <a:spcPct val="0"/>
              </a:spcBef>
            </a:pPr>
            <a:r>
              <a:rPr lang="en-US" altLang="ko-KR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-Establishment</a:t>
            </a:r>
            <a:r>
              <a:rPr lang="ko-KR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ko-KR" altLang="ko-KR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of national risk management system </a:t>
            </a:r>
            <a:r>
              <a:rPr lang="en-US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to</a:t>
            </a:r>
            <a:r>
              <a:rPr lang="ko-KR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cope with </a:t>
            </a:r>
            <a:r>
              <a:rPr lang="ko-KR" altLang="ko-KR" dirty="0" smtClean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climate </a:t>
            </a:r>
            <a:r>
              <a:rPr lang="ko-KR" altLang="ko-KR" dirty="0">
                <a:latin typeface="Calibri" panose="020F0502020204030204" pitchFamily="34" charset="0"/>
                <a:ea typeface="나눔고딕" pitchFamily="50" charset="-127"/>
                <a:cs typeface="Calibri" panose="020F0502020204030204" pitchFamily="34" charset="0"/>
              </a:rPr>
              <a:t>change 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0904" r="24375" b="5963"/>
          <a:stretch/>
        </p:blipFill>
        <p:spPr bwMode="auto">
          <a:xfrm>
            <a:off x="3995936" y="1844824"/>
            <a:ext cx="50201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4140772" y="1484784"/>
            <a:ext cx="50032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0368D7"/>
                </a:solidFill>
              </a:rPr>
              <a:t>OUTCOME </a:t>
            </a:r>
            <a:r>
              <a:rPr lang="en-US" altLang="ko-KR" sz="1100" b="1" dirty="0" smtClean="0">
                <a:solidFill>
                  <a:srgbClr val="0368D7"/>
                </a:solidFill>
              </a:rPr>
              <a:t>(User-Friendly GUI(</a:t>
            </a:r>
            <a:r>
              <a:rPr lang="en-US" altLang="ko-KR" sz="1100" b="1" dirty="0" err="1" smtClean="0">
                <a:solidFill>
                  <a:srgbClr val="0368D7"/>
                </a:solidFill>
              </a:rPr>
              <a:t>web&amp;stand-alone</a:t>
            </a:r>
            <a:r>
              <a:rPr lang="en-US" altLang="ko-KR" sz="1100" b="1" dirty="0" smtClean="0">
                <a:solidFill>
                  <a:srgbClr val="0368D7"/>
                </a:solidFill>
              </a:rPr>
              <a:t>) Based System)</a:t>
            </a:r>
            <a:endParaRPr lang="ko-KR" altLang="en-US" sz="1100" b="1" dirty="0">
              <a:solidFill>
                <a:srgbClr val="0368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Outcomes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and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Effects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13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13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0" y="1773852"/>
            <a:ext cx="8980040" cy="43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294" y="2780928"/>
            <a:ext cx="836116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/>
            <a:r>
              <a:rPr lang="en-US" altLang="ko-K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견고딕" pitchFamily="18" charset="-127"/>
                <a:ea typeface="HY견고딕" pitchFamily="18" charset="-127"/>
              </a:rPr>
              <a:t>Thank You </a:t>
            </a:r>
            <a:br>
              <a:rPr lang="en-US" altLang="ko-K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견고딕" pitchFamily="18" charset="-127"/>
                <a:ea typeface="HY견고딕" pitchFamily="18" charset="-127"/>
              </a:rPr>
            </a:br>
            <a:r>
              <a:rPr lang="en-US" altLang="ko-K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견고딕" pitchFamily="18" charset="-127"/>
                <a:ea typeface="HY견고딕" pitchFamily="18" charset="-127"/>
              </a:rPr>
              <a:t>very much  !</a:t>
            </a:r>
            <a:endParaRPr lang="ko-KR" altLang="en-US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2" y="0"/>
            <a:ext cx="9152092" cy="285293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4440" y="3742432"/>
            <a:ext cx="9152092" cy="31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대각선 방향의 모서리가 둥근 사각형 1"/>
          <p:cNvSpPr/>
          <p:nvPr/>
        </p:nvSpPr>
        <p:spPr>
          <a:xfrm>
            <a:off x="11112" y="3789040"/>
            <a:ext cx="9144000" cy="3068960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4200">
                <a:schemeClr val="bg1"/>
              </a:gs>
              <a:gs pos="70000">
                <a:schemeClr val="bg1"/>
              </a:gs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16200000" scaled="1"/>
            <a:tileRect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0" y="60268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Background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  <a:p>
            <a:pPr marL="342900" indent="-342900">
              <a:defRPr/>
            </a:pPr>
            <a:endParaRPr lang="en-US" altLang="ko-KR" sz="2800" b="1" spc="-150" dirty="0">
              <a:gradFill>
                <a:gsLst>
                  <a:gs pos="0">
                    <a:srgbClr val="22789D"/>
                  </a:gs>
                  <a:gs pos="99000">
                    <a:srgbClr val="22789D"/>
                  </a:gs>
                </a:gsLst>
                <a:lin ang="0" scaled="1"/>
              </a:gradFill>
              <a:latin typeface="Yoon 윤고딕 540_TT" pitchFamily="18" charset="-127"/>
              <a:ea typeface="Yoon 윤고딕 540_TT" pitchFamily="18" charset="-127"/>
            </a:endParaRPr>
          </a:p>
        </p:txBody>
      </p:sp>
      <p:sp>
        <p:nvSpPr>
          <p:cNvPr id="63" name="슬라이드 번호 개체 틀 48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2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82997" y="1124744"/>
            <a:ext cx="8953499" cy="2223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altLang="ko-KR" sz="2000" spc="-12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Lack </a:t>
            </a:r>
            <a:r>
              <a:rPr lang="en-US" altLang="ko-KR" sz="2000" spc="-12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of </a:t>
            </a:r>
            <a:r>
              <a:rPr lang="en-US" altLang="ko-KR" sz="2000" b="1" spc="-12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integrated impact and vulnerability assessment</a:t>
            </a:r>
            <a:r>
              <a:rPr lang="en-US" altLang="ko-KR" sz="2000" spc="-12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based on scientific evidence</a:t>
            </a:r>
            <a:endParaRPr lang="ko-KR" altLang="en-US" sz="2000" spc="-120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marL="266700" indent="-266700">
              <a:lnSpc>
                <a:spcPct val="130000"/>
              </a:lnSpc>
            </a:pPr>
            <a:r>
              <a:rPr lang="en-US" altLang="ko-KR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- Climate change impact and vulnerability assessment  </a:t>
            </a:r>
            <a:r>
              <a:rPr lang="en-US" altLang="ko-KR" b="1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without considering  across different sectors</a:t>
            </a:r>
            <a:r>
              <a:rPr lang="ko-KR" altLang="en-US" b="1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endParaRPr lang="en-US" altLang="ko-KR" b="1" spc="-100" dirty="0" smtClean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ko-KR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- </a:t>
            </a:r>
            <a:r>
              <a:rPr lang="en-US" altLang="ko-KR" b="1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Use of different DB for each study</a:t>
            </a:r>
            <a:r>
              <a:rPr lang="en-US" altLang="ko-KR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, </a:t>
            </a:r>
            <a:r>
              <a:rPr lang="en-US" altLang="ko-KR" sz="200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 </a:t>
            </a:r>
            <a:r>
              <a:rPr lang="en-US" altLang="ko-KR" b="1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Index-based </a:t>
            </a:r>
            <a:r>
              <a:rPr lang="en-US" altLang="ko-KR" b="1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assessment </a:t>
            </a:r>
            <a:r>
              <a:rPr lang="en-US" altLang="ko-KR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with weight values </a:t>
            </a:r>
            <a:r>
              <a:rPr lang="en-US" altLang="ko-KR" b="1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by </a:t>
            </a:r>
            <a:r>
              <a:rPr lang="en-US" altLang="ko-KR" b="1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expert </a:t>
            </a:r>
            <a:r>
              <a:rPr lang="en-US" altLang="ko-KR" b="1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opinions</a:t>
            </a:r>
          </a:p>
          <a:p>
            <a:pPr>
              <a:lnSpc>
                <a:spcPct val="130000"/>
              </a:lnSpc>
            </a:pPr>
            <a:r>
              <a:rPr lang="en-US" altLang="ko-KR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- </a:t>
            </a:r>
            <a:r>
              <a:rPr lang="en-US" altLang="ko-KR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Need to establish </a:t>
            </a:r>
            <a:r>
              <a:rPr lang="en-US" altLang="ko-KR" b="1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scientific climate change adaptation policies</a:t>
            </a:r>
            <a:r>
              <a:rPr lang="en-US" altLang="ko-KR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with </a:t>
            </a:r>
            <a:r>
              <a:rPr lang="en-US" altLang="ko-KR" b="1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minimization of mal-adaptation</a:t>
            </a:r>
            <a:r>
              <a:rPr lang="en-US" altLang="ko-KR" sz="300" b="1" spc="-1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 </a:t>
            </a:r>
            <a:endParaRPr lang="en-US" altLang="ko-KR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buSzPct val="100000"/>
            </a:pPr>
            <a:r>
              <a:rPr lang="en-US" altLang="ko-KR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- </a:t>
            </a:r>
            <a:r>
              <a:rPr lang="en-US" altLang="ko-KR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Development of </a:t>
            </a:r>
            <a:r>
              <a:rPr lang="en-US" altLang="ko-KR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'Risk Assessment' </a:t>
            </a:r>
            <a:r>
              <a:rPr lang="en-US" altLang="ko-KR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communicate with adaptation policy</a:t>
            </a:r>
            <a:endParaRPr lang="ko-KR" altLang="en-US" b="1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>
              <a:buSzPct val="100000"/>
            </a:pP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     ※  to  utilize  setting  priority  of  adaptation  plan</a:t>
            </a:r>
          </a:p>
        </p:txBody>
      </p:sp>
      <p:sp>
        <p:nvSpPr>
          <p:cNvPr id="119" name="직사각형 6"/>
          <p:cNvSpPr>
            <a:spLocks noChangeArrowheads="1"/>
          </p:cNvSpPr>
          <p:nvPr/>
        </p:nvSpPr>
        <p:spPr bwMode="auto">
          <a:xfrm>
            <a:off x="2911985" y="3501008"/>
            <a:ext cx="41764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13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 </a:t>
            </a:r>
            <a:r>
              <a:rPr kumimoji="1" lang="en-US" altLang="ko-KR" sz="1300" spc="-5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Concept of Integrated Assessment Model</a:t>
            </a:r>
            <a:r>
              <a:rPr kumimoji="1" lang="ko-KR" altLang="en-US" sz="1300" spc="-5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1" lang="en-US" altLang="ko-KR" sz="13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kumimoji="1" lang="ko-KR" altLang="en-US" sz="1300" spc="-5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99000">
                    <a:prstClr val="black">
                      <a:lumMod val="95000"/>
                      <a:lumOff val="5000"/>
                    </a:prstClr>
                  </a:gs>
                </a:gsLst>
                <a:lin ang="2700000" scaled="1"/>
                <a:tileRect/>
              </a:gra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120" name="직선 연결선 119"/>
          <p:cNvCxnSpPr/>
          <p:nvPr/>
        </p:nvCxnSpPr>
        <p:spPr>
          <a:xfrm>
            <a:off x="3628" y="3640275"/>
            <a:ext cx="33404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그룹 59"/>
          <p:cNvGrpSpPr/>
          <p:nvPr/>
        </p:nvGrpSpPr>
        <p:grpSpPr>
          <a:xfrm>
            <a:off x="4360124" y="3843665"/>
            <a:ext cx="4783876" cy="2681680"/>
            <a:chOff x="4369249" y="4114464"/>
            <a:chExt cx="4034483" cy="2151127"/>
          </a:xfrm>
        </p:grpSpPr>
        <p:sp>
          <p:nvSpPr>
            <p:cNvPr id="67" name="모서리가 둥근 직사각형 66"/>
            <p:cNvSpPr/>
            <p:nvPr/>
          </p:nvSpPr>
          <p:spPr>
            <a:xfrm>
              <a:off x="4369249" y="4114464"/>
              <a:ext cx="3963068" cy="2151127"/>
            </a:xfrm>
            <a:prstGeom prst="roundRect">
              <a:avLst>
                <a:gd name="adj" fmla="val 5983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8" name="모서리가 둥근 직사각형 67"/>
            <p:cNvSpPr/>
            <p:nvPr/>
          </p:nvSpPr>
          <p:spPr>
            <a:xfrm>
              <a:off x="5518905" y="4365241"/>
              <a:ext cx="514252" cy="36549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5586967" y="4527292"/>
              <a:ext cx="171670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5793425" y="4527292"/>
              <a:ext cx="170913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586967" y="4561949"/>
              <a:ext cx="171670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793425" y="4561949"/>
              <a:ext cx="170913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3" name="모서리가 둥근 직사각형 72"/>
            <p:cNvSpPr/>
            <p:nvPr/>
          </p:nvSpPr>
          <p:spPr>
            <a:xfrm>
              <a:off x="4712739" y="4927441"/>
              <a:ext cx="514252" cy="3661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4781558" y="4983908"/>
              <a:ext cx="171669" cy="1123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4987259" y="4983908"/>
              <a:ext cx="171669" cy="1123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4781558" y="5124769"/>
              <a:ext cx="171669" cy="1123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4987259" y="5124769"/>
              <a:ext cx="171669" cy="1123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8" name="모서리가 둥근 직사각형 77"/>
            <p:cNvSpPr/>
            <p:nvPr/>
          </p:nvSpPr>
          <p:spPr>
            <a:xfrm>
              <a:off x="6273645" y="4924337"/>
              <a:ext cx="514252" cy="365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6341708" y="4980185"/>
              <a:ext cx="171670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6547409" y="4980185"/>
              <a:ext cx="171670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341708" y="5121045"/>
              <a:ext cx="171670" cy="1123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6547409" y="5121045"/>
              <a:ext cx="171670" cy="1123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3" name="모서리가 둥근 직사각형 82"/>
            <p:cNvSpPr/>
            <p:nvPr/>
          </p:nvSpPr>
          <p:spPr>
            <a:xfrm>
              <a:off x="5056078" y="5669593"/>
              <a:ext cx="514252" cy="3661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5124141" y="5726061"/>
              <a:ext cx="171670" cy="1123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5330598" y="5726061"/>
              <a:ext cx="170913" cy="1123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5124141" y="5866921"/>
              <a:ext cx="171670" cy="1123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5330598" y="5866921"/>
              <a:ext cx="170913" cy="1123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8" name="모서리가 둥근 직사각형 87"/>
            <p:cNvSpPr/>
            <p:nvPr/>
          </p:nvSpPr>
          <p:spPr>
            <a:xfrm>
              <a:off x="5925769" y="5666490"/>
              <a:ext cx="515008" cy="365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5994588" y="5722337"/>
              <a:ext cx="171669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6200289" y="5722337"/>
              <a:ext cx="171669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5994588" y="5863197"/>
              <a:ext cx="171669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6200289" y="5863197"/>
              <a:ext cx="171669" cy="1129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4549388" y="4305050"/>
              <a:ext cx="2401859" cy="109771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sp>
          <p:nvSpPr>
            <p:cNvPr id="94" name="L 도형 93"/>
            <p:cNvSpPr/>
            <p:nvPr/>
          </p:nvSpPr>
          <p:spPr>
            <a:xfrm rot="16200000">
              <a:off x="5230052" y="4543732"/>
              <a:ext cx="1238575" cy="1886850"/>
            </a:xfrm>
            <a:prstGeom prst="corner">
              <a:avLst>
                <a:gd name="adj1" fmla="val 43465"/>
                <a:gd name="adj2" fmla="val 41594"/>
              </a:avLst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>
                <a:latin typeface="+mn-ea"/>
              </a:endParaRPr>
            </a:p>
          </p:txBody>
        </p:sp>
        <p:cxnSp>
          <p:nvCxnSpPr>
            <p:cNvPr id="95" name="직선 화살표 연결선 94"/>
            <p:cNvCxnSpPr>
              <a:stCxn id="72" idx="3"/>
            </p:cNvCxnSpPr>
            <p:nvPr/>
          </p:nvCxnSpPr>
          <p:spPr>
            <a:xfrm>
              <a:off x="5964338" y="4618417"/>
              <a:ext cx="471902" cy="36176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화살표 연결선 95"/>
            <p:cNvCxnSpPr/>
            <p:nvPr/>
          </p:nvCxnSpPr>
          <p:spPr>
            <a:xfrm flipV="1">
              <a:off x="4974403" y="4550780"/>
              <a:ext cx="531646" cy="37355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화살표 연결선 96"/>
            <p:cNvCxnSpPr/>
            <p:nvPr/>
          </p:nvCxnSpPr>
          <p:spPr>
            <a:xfrm>
              <a:off x="4961547" y="5297275"/>
              <a:ext cx="377369" cy="35866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화살표 연결선 97"/>
            <p:cNvCxnSpPr/>
            <p:nvPr/>
          </p:nvCxnSpPr>
          <p:spPr>
            <a:xfrm>
              <a:off x="5578649" y="5852648"/>
              <a:ext cx="30855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화살표 연결선 98"/>
            <p:cNvCxnSpPr/>
            <p:nvPr/>
          </p:nvCxnSpPr>
          <p:spPr>
            <a:xfrm>
              <a:off x="5510586" y="5796801"/>
              <a:ext cx="48022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화살표 연결선 99"/>
            <p:cNvCxnSpPr/>
            <p:nvPr/>
          </p:nvCxnSpPr>
          <p:spPr>
            <a:xfrm>
              <a:off x="5236066" y="5093121"/>
              <a:ext cx="10285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화살표 연결선 100"/>
            <p:cNvCxnSpPr>
              <a:endCxn id="78" idx="2"/>
            </p:cNvCxnSpPr>
            <p:nvPr/>
          </p:nvCxnSpPr>
          <p:spPr>
            <a:xfrm flipV="1">
              <a:off x="6196507" y="5289830"/>
              <a:ext cx="334264" cy="36611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화살표 연결선 101"/>
            <p:cNvCxnSpPr>
              <a:endCxn id="89" idx="0"/>
            </p:cNvCxnSpPr>
            <p:nvPr/>
          </p:nvCxnSpPr>
          <p:spPr>
            <a:xfrm>
              <a:off x="5236066" y="5093122"/>
              <a:ext cx="844734" cy="62921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4849621" y="4361343"/>
              <a:ext cx="660258" cy="20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+mn-ea"/>
                </a:rPr>
                <a:t>Sector 1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149853" y="4785422"/>
              <a:ext cx="660511" cy="20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+mn-ea"/>
                </a:rPr>
                <a:t>Sector 2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230690" y="4545236"/>
              <a:ext cx="660511" cy="20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+mn-ea"/>
                </a:rPr>
                <a:t>Sector 3</a:t>
              </a:r>
            </a:p>
          </p:txBody>
        </p:sp>
        <p:grpSp>
          <p:nvGrpSpPr>
            <p:cNvPr id="106" name="그룹 105"/>
            <p:cNvGrpSpPr/>
            <p:nvPr/>
          </p:nvGrpSpPr>
          <p:grpSpPr>
            <a:xfrm>
              <a:off x="7071341" y="4902921"/>
              <a:ext cx="1332391" cy="1242577"/>
              <a:chOff x="3347864" y="4443200"/>
              <a:chExt cx="2499966" cy="1706141"/>
            </a:xfrm>
          </p:grpSpPr>
          <p:sp>
            <p:nvSpPr>
              <p:cNvPr id="107" name="직사각형 106"/>
              <p:cNvSpPr/>
              <p:nvPr/>
            </p:nvSpPr>
            <p:spPr>
              <a:xfrm>
                <a:off x="3347864" y="5834686"/>
                <a:ext cx="597877" cy="2873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50"/>
              </a:p>
            </p:txBody>
          </p:sp>
          <p:sp>
            <p:nvSpPr>
              <p:cNvPr id="108" name="모서리가 둥근 직사각형 107"/>
              <p:cNvSpPr/>
              <p:nvPr/>
            </p:nvSpPr>
            <p:spPr>
              <a:xfrm>
                <a:off x="3347864" y="4878343"/>
                <a:ext cx="597877" cy="36036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50"/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3406480" y="4949781"/>
                <a:ext cx="221273" cy="730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50"/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3671714" y="4949781"/>
                <a:ext cx="222738" cy="730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50"/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3415272" y="5084718"/>
                <a:ext cx="221273" cy="730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50"/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>
                <a:off x="3680507" y="5084718"/>
                <a:ext cx="221274" cy="730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50"/>
              </a:p>
            </p:txBody>
          </p:sp>
          <p:cxnSp>
            <p:nvCxnSpPr>
              <p:cNvPr id="113" name="직선 화살표 연결선 112"/>
              <p:cNvCxnSpPr/>
              <p:nvPr/>
            </p:nvCxnSpPr>
            <p:spPr>
              <a:xfrm>
                <a:off x="3347864" y="5535616"/>
                <a:ext cx="59787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3921811" y="4995734"/>
                <a:ext cx="1700689" cy="246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sz="800" dirty="0">
                    <a:latin typeface="HY울릉도M" pitchFamily="18" charset="-127"/>
                    <a:ea typeface="HY울릉도M" pitchFamily="18" charset="-127"/>
                  </a:rPr>
                  <a:t>linkage </a:t>
                </a:r>
                <a:r>
                  <a:rPr lang="en-US" altLang="ko-KR" sz="800" dirty="0" smtClean="0">
                    <a:latin typeface="HY울릉도M" pitchFamily="18" charset="-127"/>
                    <a:ea typeface="HY울릉도M" pitchFamily="18" charset="-127"/>
                  </a:rPr>
                  <a:t>model</a:t>
                </a:r>
                <a:endParaRPr lang="en-US" altLang="ko-KR" sz="800" dirty="0"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921811" y="5490421"/>
                <a:ext cx="1661748" cy="2466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800" dirty="0">
                    <a:latin typeface="HY울릉도M" pitchFamily="18" charset="-127"/>
                    <a:ea typeface="HY울릉도M" pitchFamily="18" charset="-127"/>
                  </a:rPr>
                  <a:t>linkage model 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929137" y="5902662"/>
                <a:ext cx="1912352" cy="246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sz="800" dirty="0">
                    <a:latin typeface="HY울릉도M" pitchFamily="18" charset="-127"/>
                    <a:ea typeface="HY울릉도M" pitchFamily="18" charset="-127"/>
                  </a:rPr>
                  <a:t>Integrated </a:t>
                </a:r>
                <a:r>
                  <a:rPr lang="en-US" altLang="ko-KR" sz="800" dirty="0" smtClean="0">
                    <a:latin typeface="HY울릉도M" pitchFamily="18" charset="-127"/>
                    <a:ea typeface="HY울릉도M" pitchFamily="18" charset="-127"/>
                  </a:rPr>
                  <a:t>model</a:t>
                </a:r>
                <a:endParaRPr lang="en-US" altLang="ko-KR" sz="800" dirty="0"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3539944" y="4455497"/>
                <a:ext cx="222738" cy="730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5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3913890" y="4443200"/>
                <a:ext cx="1933940" cy="246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sz="800" dirty="0">
                    <a:latin typeface="HY울릉도M" pitchFamily="18" charset="-127"/>
                    <a:ea typeface="HY울릉도M" pitchFamily="18" charset="-127"/>
                  </a:rPr>
                  <a:t>Individual model </a:t>
                </a:r>
              </a:p>
            </p:txBody>
          </p:sp>
        </p:grpSp>
      </p:grpSp>
      <p:cxnSp>
        <p:nvCxnSpPr>
          <p:cNvPr id="121" name="직선 연결선 120"/>
          <p:cNvCxnSpPr/>
          <p:nvPr/>
        </p:nvCxnSpPr>
        <p:spPr>
          <a:xfrm>
            <a:off x="6466390" y="3640275"/>
            <a:ext cx="26776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82997" y="3863764"/>
            <a:ext cx="4310862" cy="2661580"/>
            <a:chOff x="357717" y="3749336"/>
            <a:chExt cx="4249838" cy="2636348"/>
          </a:xfrm>
        </p:grpSpPr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17" y="3796849"/>
              <a:ext cx="4070515" cy="2588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" name="직사각형 6"/>
            <p:cNvSpPr>
              <a:spLocks noChangeArrowheads="1"/>
            </p:cNvSpPr>
            <p:nvPr/>
          </p:nvSpPr>
          <p:spPr bwMode="auto">
            <a:xfrm>
              <a:off x="1922725" y="3749336"/>
              <a:ext cx="1094946" cy="278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1100" spc="-50" dirty="0" smtClean="0">
                  <a:gradFill flip="none" rotWithShape="1"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99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2700000" scaled="1"/>
                    <a:tileRect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Agriculture</a:t>
              </a:r>
              <a:endParaRPr kumimoji="1" lang="ko-KR" altLang="en-US" sz="11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3" name="직사각형 6"/>
            <p:cNvSpPr>
              <a:spLocks noChangeArrowheads="1"/>
            </p:cNvSpPr>
            <p:nvPr/>
          </p:nvSpPr>
          <p:spPr bwMode="auto">
            <a:xfrm>
              <a:off x="891569" y="4043328"/>
              <a:ext cx="836222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1100" spc="-50" dirty="0" smtClean="0">
                  <a:gradFill flip="none" rotWithShape="1"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99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2700000" scaled="1"/>
                    <a:tileRect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Fishery</a:t>
              </a:r>
              <a:endParaRPr kumimoji="1" lang="ko-KR" altLang="en-US" sz="11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4" name="직사각형 6"/>
            <p:cNvSpPr>
              <a:spLocks noChangeArrowheads="1"/>
            </p:cNvSpPr>
            <p:nvPr/>
          </p:nvSpPr>
          <p:spPr bwMode="auto">
            <a:xfrm>
              <a:off x="807809" y="5051580"/>
              <a:ext cx="370293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ko-KR" sz="1100" spc="-50" dirty="0" smtClean="0">
                  <a:gradFill flip="none" rotWithShape="1"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99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2700000" scaled="1"/>
                    <a:tileRect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Water</a:t>
              </a:r>
              <a:endParaRPr kumimoji="1" lang="ko-KR" altLang="en-US" sz="11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5" name="직사각형 6"/>
            <p:cNvSpPr>
              <a:spLocks noChangeArrowheads="1"/>
            </p:cNvSpPr>
            <p:nvPr/>
          </p:nvSpPr>
          <p:spPr bwMode="auto">
            <a:xfrm>
              <a:off x="1728762" y="5568335"/>
              <a:ext cx="387927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ko-KR" sz="1100" spc="-50" dirty="0" smtClean="0">
                  <a:gradFill flip="none" rotWithShape="1"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99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2700000" scaled="1"/>
                    <a:tileRect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Health</a:t>
              </a:r>
              <a:endParaRPr kumimoji="1" lang="ko-KR" altLang="en-US" sz="11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6" name="직사각형 6"/>
            <p:cNvSpPr>
              <a:spLocks noChangeArrowheads="1"/>
            </p:cNvSpPr>
            <p:nvPr/>
          </p:nvSpPr>
          <p:spPr bwMode="auto">
            <a:xfrm>
              <a:off x="2886285" y="5597421"/>
              <a:ext cx="386324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ko-KR" sz="1100" spc="-50" dirty="0" smtClean="0">
                  <a:gradFill flip="none" rotWithShape="1"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99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2700000" scaled="1"/>
                    <a:tileRect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Ocean</a:t>
              </a:r>
              <a:endParaRPr kumimoji="1" lang="ko-KR" altLang="en-US" sz="11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7" name="직사각형 6"/>
            <p:cNvSpPr>
              <a:spLocks noChangeArrowheads="1"/>
            </p:cNvSpPr>
            <p:nvPr/>
          </p:nvSpPr>
          <p:spPr bwMode="auto">
            <a:xfrm>
              <a:off x="3926278" y="4923258"/>
              <a:ext cx="681277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ko-KR" sz="1100" spc="-50" dirty="0" smtClean="0">
                  <a:gradFill flip="none" rotWithShape="1"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99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2700000" scaled="1"/>
                    <a:tileRect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Eco-System</a:t>
              </a:r>
              <a:endParaRPr kumimoji="1" lang="ko-KR" altLang="en-US" sz="11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8" name="직사각형 6"/>
            <p:cNvSpPr>
              <a:spLocks noChangeArrowheads="1"/>
            </p:cNvSpPr>
            <p:nvPr/>
          </p:nvSpPr>
          <p:spPr bwMode="auto">
            <a:xfrm>
              <a:off x="3806854" y="3924781"/>
              <a:ext cx="460062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ko-KR" sz="1100" spc="-50" dirty="0" smtClean="0">
                  <a:gradFill flip="none" rotWithShape="1"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99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2700000" scaled="1"/>
                    <a:tileRect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Forestry</a:t>
              </a:r>
              <a:endParaRPr kumimoji="1" lang="ko-KR" altLang="en-US" sz="1100" spc="-5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99000">
                      <a:prstClr val="black">
                        <a:lumMod val="95000"/>
                        <a:lumOff val="5000"/>
                      </a:prstClr>
                    </a:gs>
                  </a:gsLst>
                  <a:lin ang="27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0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8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3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0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4" name="직사각형 103"/>
          <p:cNvSpPr/>
          <p:nvPr/>
        </p:nvSpPr>
        <p:spPr bwMode="auto">
          <a:xfrm>
            <a:off x="-2604" y="602685"/>
            <a:ext cx="9039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   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Outline</a:t>
            </a:r>
            <a:endParaRPr lang="en-US" altLang="ko-KR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  <a:p>
            <a:pPr latinLnBrk="0">
              <a:defRPr/>
            </a:pP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   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(Sectoral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Assessment Factors &amp; Policy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Application)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graphicFrame>
        <p:nvGraphicFramePr>
          <p:cNvPr id="105" name="표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70866"/>
              </p:ext>
            </p:extLst>
          </p:nvPr>
        </p:nvGraphicFramePr>
        <p:xfrm>
          <a:off x="395536" y="3789041"/>
          <a:ext cx="5328592" cy="282825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07814"/>
                <a:gridCol w="4120778"/>
              </a:tblGrid>
              <a:tr h="432047"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600" b="1" kern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Y울릉도M" pitchFamily="18" charset="-127"/>
                          <a:cs typeface="Calibri" panose="020F0502020204030204" pitchFamily="34" charset="0"/>
                        </a:rPr>
                        <a:t>Sectors</a:t>
                      </a:r>
                      <a:endParaRPr lang="en-US" altLang="ko-KR" sz="16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Y울릉도M" pitchFamily="18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Y울릉도M" pitchFamily="18" charset="-127"/>
                          <a:cs typeface="Calibri" panose="020F0502020204030204" pitchFamily="34" charset="0"/>
                        </a:rPr>
                        <a:t>Assessment </a:t>
                      </a:r>
                      <a:r>
                        <a:rPr lang="en-US" altLang="ko-KR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Y울릉도M" pitchFamily="18" charset="-127"/>
                          <a:cs typeface="Calibri" panose="020F0502020204030204" pitchFamily="34" charset="0"/>
                        </a:rPr>
                        <a:t>Factors</a:t>
                      </a:r>
                      <a:endParaRPr lang="ko-KR" altLang="en-US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Y울릉도M" pitchFamily="18" charset="-127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42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Ocean</a:t>
                      </a:r>
                    </a:p>
                    <a:p>
                      <a:pPr algn="ctr" latinLnBrk="1"/>
                      <a:r>
                        <a:rPr lang="en-US" altLang="ko-KR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/Fishery </a:t>
                      </a:r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types such as Sea-level rise(flood, inundation), Fishery primary productivity, Productive capability, Biomass size and Red tide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69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 </a:t>
                      </a:r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types such as Heat wave, Air pollution, Infection and Vector-borne disease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05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 </a:t>
                      </a:r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types such as Water quantity/quality and</a:t>
                      </a: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Aquatic ecology 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20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Forest</a:t>
                      </a:r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types such as Species distribution, Forest growth, Carbon circulation, Forest disaster(landslide) and Land coverage change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20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Agriculture </a:t>
                      </a:r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types such as Suitable land for cultivation, Crop productivity, Farmland greenhouse gas cycle, Pest and Eco-System service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05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Ecosystem</a:t>
                      </a:r>
                      <a:endParaRPr lang="ko-KR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types such as Disturbing species</a:t>
                      </a: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Climate-sensitive species</a:t>
                      </a:r>
                      <a:endParaRPr lang="ko-KR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6" name="표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37010"/>
              </p:ext>
            </p:extLst>
          </p:nvPr>
        </p:nvGraphicFramePr>
        <p:xfrm>
          <a:off x="6588224" y="3789040"/>
          <a:ext cx="2232248" cy="2880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32248"/>
              </a:tblGrid>
              <a:tr h="2880320">
                <a:tc>
                  <a:txBody>
                    <a:bodyPr/>
                    <a:lstStyle/>
                    <a:p>
                      <a:pPr marL="93662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20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Y울릉도M" pitchFamily="18" charset="-127"/>
                          <a:cs typeface="Calibri" panose="020F0502020204030204" pitchFamily="34" charset="0"/>
                        </a:rPr>
                        <a:t>Policy Application</a:t>
                      </a:r>
                    </a:p>
                    <a:p>
                      <a:pPr marL="285750" indent="-192088" latinLnBrk="1">
                        <a:buFont typeface="Arial" panose="020B0604020202020204" pitchFamily="34" charset="0"/>
                        <a:buChar char="•"/>
                      </a:pPr>
                      <a:endParaRPr lang="en-US" altLang="ko-KR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192088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</a:t>
                      </a:r>
                      <a:r>
                        <a:rPr lang="en-US" altLang="ko-KR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Management</a:t>
                      </a:r>
                    </a:p>
                    <a:p>
                      <a:pPr marL="285750" indent="-192088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Vulnerable</a:t>
                      </a:r>
                      <a:r>
                        <a:rPr lang="en-US" altLang="ko-KR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Class Management</a:t>
                      </a:r>
                    </a:p>
                    <a:p>
                      <a:pPr marL="285750" indent="-192088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</a:t>
                      </a:r>
                      <a:r>
                        <a:rPr lang="en-US" altLang="ko-KR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Management</a:t>
                      </a:r>
                    </a:p>
                    <a:p>
                      <a:pPr marL="285750" indent="-192088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Conservation Area</a:t>
                      </a:r>
                      <a:r>
                        <a:rPr lang="en-US" altLang="ko-KR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Management</a:t>
                      </a:r>
                    </a:p>
                    <a:p>
                      <a:pPr marL="285750" indent="-192088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 Production</a:t>
                      </a:r>
                    </a:p>
                    <a:p>
                      <a:pPr marL="285750" indent="-192088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Supply Services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7" name="오른쪽 화살표 106"/>
          <p:cNvSpPr/>
          <p:nvPr/>
        </p:nvSpPr>
        <p:spPr>
          <a:xfrm>
            <a:off x="5940152" y="4941168"/>
            <a:ext cx="576064" cy="432048"/>
          </a:xfrm>
          <a:prstGeom prst="rightArrow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8" name="표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140533"/>
              </p:ext>
            </p:extLst>
          </p:nvPr>
        </p:nvGraphicFramePr>
        <p:xfrm>
          <a:off x="395536" y="1526033"/>
          <a:ext cx="8424936" cy="2072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83668"/>
                <a:gridCol w="7241268"/>
              </a:tblGrid>
              <a:tr h="290968">
                <a:tc gridSpan="2">
                  <a:txBody>
                    <a:bodyPr/>
                    <a:lstStyle/>
                    <a:p>
                      <a:pPr marL="0" indent="0" algn="l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Y울릉도M" pitchFamily="18" charset="-127"/>
                          <a:cs typeface="Calibri" panose="020F0502020204030204" pitchFamily="34" charset="0"/>
                        </a:rPr>
                        <a:t>Scopes</a:t>
                      </a:r>
                      <a:endParaRPr lang="ko-KR" altLang="en-US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Y울릉도M" pitchFamily="18" charset="-127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00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project period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2014.05.01.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~ 2021.03.31</a:t>
                      </a:r>
                      <a:r>
                        <a:rPr lang="en-US" altLang="ko-KR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  <a:endParaRPr lang="en-US" altLang="ko-KR" sz="14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sv-SE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South </a:t>
                      </a:r>
                      <a:r>
                        <a:rPr lang="sv-SE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Korea, </a:t>
                      </a:r>
                      <a:r>
                        <a:rPr lang="sv-SE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1km x 1km </a:t>
                      </a: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(an administrative district, basin as a unit)</a:t>
                      </a: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User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Central/Local Government, Researchers, Industry, etc.</a:t>
                      </a: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Scenario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RCP4.5 &amp;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8.5 / 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KMA </a:t>
                      </a: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(HadGEM2-AO/HadGEM3-RA/PRISM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 &amp; KEI </a:t>
                      </a: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(CESM/WRF/DDS) 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Climate scenario</a:t>
                      </a:r>
                      <a:endParaRPr lang="en-US" altLang="ko-KR" sz="14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7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System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User-Friendly GUI(</a:t>
                      </a:r>
                      <a:r>
                        <a:rPr lang="en-US" altLang="ko-KR" sz="14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web&amp;stand-alone</a:t>
                      </a:r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 Based System</a:t>
                      </a: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2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    Goal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4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4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00472" y="1491407"/>
            <a:ext cx="894352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Char char="§"/>
            </a:pPr>
            <a:r>
              <a:rPr lang="en-US" altLang="ko-KR" sz="2000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Development of </a:t>
            </a:r>
            <a:r>
              <a:rPr lang="en-US" altLang="ko-KR" sz="2000" b="1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integrated assessment model reflecting Korean circumstance </a:t>
            </a:r>
            <a:r>
              <a:rPr lang="en-US" altLang="ko-KR" sz="2000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to be utilized </a:t>
            </a:r>
            <a:br>
              <a:rPr lang="en-US" altLang="ko-KR" sz="2000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</a:br>
            <a:r>
              <a:rPr lang="en-US" altLang="ko-KR" sz="2000" spc="-1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for designing 'science-based adaptation strategies'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21349" y="2270129"/>
            <a:ext cx="792088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500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r>
              <a:rPr lang="en-US" altLang="ko-KR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- </a:t>
            </a:r>
            <a:r>
              <a:rPr lang="en-US" altLang="ko-KR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Developing </a:t>
            </a:r>
            <a:r>
              <a:rPr lang="en-US" altLang="ko-KR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cross-sectoral integrated </a:t>
            </a:r>
            <a:r>
              <a:rPr lang="en-US" altLang="ko-KR" sz="1600" b="1" dirty="0" smtClean="0"/>
              <a:t>assessment</a:t>
            </a:r>
            <a:r>
              <a:rPr lang="en-US" altLang="ko-KR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model(MOTIVE) </a:t>
            </a:r>
            <a:endParaRPr lang="en-US" altLang="ko-KR" b="1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marL="271463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Sectors: </a:t>
            </a: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Health, 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Water, </a:t>
            </a:r>
          </a:p>
          <a:p>
            <a:pPr marL="271463"/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Agriculture, Forest</a:t>
            </a: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, Eco-System, </a:t>
            </a:r>
            <a:endParaRPr lang="en-US" altLang="ko-KR" sz="1600" b="1" dirty="0" smtClean="0">
              <a:solidFill>
                <a:srgbClr val="C00000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marL="271463"/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and Ocean/Fishery </a:t>
            </a:r>
          </a:p>
          <a:p>
            <a:pPr marL="271463"/>
            <a:r>
              <a:rPr lang="en-US" altLang="ko-KR" sz="14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 </a:t>
            </a:r>
            <a:r>
              <a:rPr lang="en-US" altLang="ko-KR" sz="12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(where all sectors partially include disaster components)</a:t>
            </a:r>
          </a:p>
          <a:p>
            <a:r>
              <a:rPr lang="en-US" altLang="ko-KR" sz="16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</a:p>
          <a:p>
            <a:r>
              <a:rPr lang="en-US" altLang="ko-KR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21349" y="3812500"/>
            <a:ext cx="504056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en-US" altLang="ko-KR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- Developing </a:t>
            </a:r>
            <a:r>
              <a:rPr lang="en-US" altLang="ko-KR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integrated </a:t>
            </a:r>
            <a:r>
              <a:rPr lang="en-US" altLang="ko-KR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assessment-based </a:t>
            </a:r>
            <a:r>
              <a:rPr lang="en-US" altLang="ko-KR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model &amp; platform for </a:t>
            </a:r>
            <a:r>
              <a:rPr lang="en-US" altLang="ko-KR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assessing </a:t>
            </a:r>
            <a:r>
              <a:rPr lang="en-US" altLang="ko-KR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main policy issues related to climate change </a:t>
            </a:r>
            <a:endParaRPr lang="en-US" altLang="ko-KR" b="1" dirty="0" smtClean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marL="177800" indent="-177800"/>
            <a:r>
              <a:rPr lang="en-US" altLang="ko-KR" sz="12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r>
              <a:rPr lang="en-US" altLang="ko-KR" sz="12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      (</a:t>
            </a:r>
            <a:r>
              <a:rPr lang="en-US" altLang="ko-KR" sz="12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e.g. Preservation area management) </a:t>
            </a:r>
          </a:p>
          <a:p>
            <a:pPr marL="271463" indent="-271463"/>
            <a:endParaRPr lang="en-US" altLang="ko-KR" sz="900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marL="177800" indent="-177800"/>
            <a:r>
              <a:rPr lang="en-US" altLang="ko-KR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- Developing </a:t>
            </a:r>
            <a:r>
              <a:rPr lang="en-US" altLang="ko-KR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methodologies for outlining risk-centric adaptation policy and maximizing its application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D:\Users\KEI\Desktop\그림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9557"/>
            <a:ext cx="4464496" cy="364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    Goal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5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5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2899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7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MOTIVE Development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Procedure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6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6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_x225872320" descr="EMB000025f80f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17" y="1268760"/>
            <a:ext cx="3711274" cy="18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359641" y="5354196"/>
            <a:ext cx="2270558" cy="1296144"/>
            <a:chOff x="-900608" y="980728"/>
            <a:chExt cx="9082111" cy="567622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0608" y="980728"/>
              <a:ext cx="8064896" cy="493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6" y="2385882"/>
              <a:ext cx="6993877" cy="427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그룹 9"/>
          <p:cNvGrpSpPr/>
          <p:nvPr/>
        </p:nvGrpSpPr>
        <p:grpSpPr>
          <a:xfrm>
            <a:off x="3045296" y="1369664"/>
            <a:ext cx="2088232" cy="547168"/>
            <a:chOff x="3477457" y="1770627"/>
            <a:chExt cx="2249078" cy="547168"/>
          </a:xfrm>
        </p:grpSpPr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42C50ADB-9E73-4801-A197-FD151FC6D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457" y="1770627"/>
              <a:ext cx="2249078" cy="547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직사각형 11">
              <a:extLst>
                <a:ext uri="{FF2B5EF4-FFF2-40B4-BE49-F238E27FC236}">
                  <a16:creationId xmlns="" xmlns:a16="http://schemas.microsoft.com/office/drawing/2014/main" id="{DDB556B1-8E79-4C40-B4EF-5E5E0FBA2220}"/>
                </a:ext>
              </a:extLst>
            </p:cNvPr>
            <p:cNvSpPr/>
            <p:nvPr/>
          </p:nvSpPr>
          <p:spPr>
            <a:xfrm>
              <a:off x="3672024" y="1794575"/>
              <a:ext cx="1859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Linkage Scenario </a:t>
              </a:r>
              <a:b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set up</a:t>
              </a:r>
              <a:endParaRPr lang="ko-KR" altLang="en-US" sz="14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059208" y="2903327"/>
            <a:ext cx="2088232" cy="547168"/>
            <a:chOff x="3477457" y="1770627"/>
            <a:chExt cx="2249078" cy="547168"/>
          </a:xfrm>
        </p:grpSpPr>
        <p:pic>
          <p:nvPicPr>
            <p:cNvPr id="14" name="Picture 2">
              <a:extLst>
                <a:ext uri="{FF2B5EF4-FFF2-40B4-BE49-F238E27FC236}">
                  <a16:creationId xmlns="" xmlns:a16="http://schemas.microsoft.com/office/drawing/2014/main" id="{42C50ADB-9E73-4801-A197-FD151FC6D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457" y="1770627"/>
              <a:ext cx="2249078" cy="547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직사각형 14">
              <a:extLst>
                <a:ext uri="{FF2B5EF4-FFF2-40B4-BE49-F238E27FC236}">
                  <a16:creationId xmlns="" xmlns:a16="http://schemas.microsoft.com/office/drawing/2014/main" id="{DDB556B1-8E79-4C40-B4EF-5E5E0FBA2220}"/>
                </a:ext>
              </a:extLst>
            </p:cNvPr>
            <p:cNvSpPr/>
            <p:nvPr/>
          </p:nvSpPr>
          <p:spPr>
            <a:xfrm>
              <a:off x="3672024" y="1770627"/>
              <a:ext cx="1859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Individual Sectoral CUI Model</a:t>
              </a:r>
              <a:endParaRPr lang="ko-KR" altLang="en-US" sz="14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045296" y="4437112"/>
            <a:ext cx="2088232" cy="547168"/>
            <a:chOff x="3477457" y="1770627"/>
            <a:chExt cx="2249078" cy="547168"/>
          </a:xfrm>
        </p:grpSpPr>
        <p:pic>
          <p:nvPicPr>
            <p:cNvPr id="17" name="Picture 2">
              <a:extLst>
                <a:ext uri="{FF2B5EF4-FFF2-40B4-BE49-F238E27FC236}">
                  <a16:creationId xmlns="" xmlns:a16="http://schemas.microsoft.com/office/drawing/2014/main" id="{42C50ADB-9E73-4801-A197-FD151FC6D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457" y="1770627"/>
              <a:ext cx="2249078" cy="547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직사각형 17">
              <a:extLst>
                <a:ext uri="{FF2B5EF4-FFF2-40B4-BE49-F238E27FC236}">
                  <a16:creationId xmlns="" xmlns:a16="http://schemas.microsoft.com/office/drawing/2014/main" id="{DDB556B1-8E79-4C40-B4EF-5E5E0FBA2220}"/>
                </a:ext>
              </a:extLst>
            </p:cNvPr>
            <p:cNvSpPr/>
            <p:nvPr/>
          </p:nvSpPr>
          <p:spPr>
            <a:xfrm>
              <a:off x="3672024" y="1888751"/>
              <a:ext cx="18599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GUI Development</a:t>
              </a:r>
              <a:endParaRPr lang="ko-KR" altLang="en-US" sz="14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00366" y="4173454"/>
            <a:ext cx="2088232" cy="547168"/>
            <a:chOff x="3477457" y="1770627"/>
            <a:chExt cx="2249078" cy="547168"/>
          </a:xfrm>
        </p:grpSpPr>
        <p:pic>
          <p:nvPicPr>
            <p:cNvPr id="20" name="Picture 2">
              <a:extLst>
                <a:ext uri="{FF2B5EF4-FFF2-40B4-BE49-F238E27FC236}">
                  <a16:creationId xmlns="" xmlns:a16="http://schemas.microsoft.com/office/drawing/2014/main" id="{42C50ADB-9E73-4801-A197-FD151FC6D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457" y="1770627"/>
              <a:ext cx="2249078" cy="547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직사각형 20">
              <a:extLst>
                <a:ext uri="{FF2B5EF4-FFF2-40B4-BE49-F238E27FC236}">
                  <a16:creationId xmlns="" xmlns:a16="http://schemas.microsoft.com/office/drawing/2014/main" id="{DDB556B1-8E79-4C40-B4EF-5E5E0FBA2220}"/>
                </a:ext>
              </a:extLst>
            </p:cNvPr>
            <p:cNvSpPr/>
            <p:nvPr/>
          </p:nvSpPr>
          <p:spPr>
            <a:xfrm>
              <a:off x="3672024" y="1888751"/>
              <a:ext cx="18599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DBMS (Public)</a:t>
              </a:r>
              <a:endParaRPr lang="ko-KR" altLang="en-US" sz="14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3043137" y="5517232"/>
            <a:ext cx="2088232" cy="576064"/>
            <a:chOff x="3477457" y="1770627"/>
            <a:chExt cx="2249078" cy="576064"/>
          </a:xfrm>
        </p:grpSpPr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42C50ADB-9E73-4801-A197-FD151FC6D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457" y="1770627"/>
              <a:ext cx="2249078" cy="547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직사각형 23">
              <a:extLst>
                <a:ext uri="{FF2B5EF4-FFF2-40B4-BE49-F238E27FC236}">
                  <a16:creationId xmlns="" xmlns:a16="http://schemas.microsoft.com/office/drawing/2014/main" id="{DDB556B1-8E79-4C40-B4EF-5E5E0FBA2220}"/>
                </a:ext>
              </a:extLst>
            </p:cNvPr>
            <p:cNvSpPr/>
            <p:nvPr/>
          </p:nvSpPr>
          <p:spPr>
            <a:xfrm>
              <a:off x="3555010" y="1823471"/>
              <a:ext cx="209397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Sectoral</a:t>
              </a:r>
              <a:r>
                <a:rPr lang="ko-KR" altLang="en-US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GUI Model</a:t>
              </a:r>
              <a:r>
                <a:rPr lang="ko-KR" altLang="en-US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40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(Expert)</a:t>
              </a:r>
              <a:endParaRPr lang="ko-KR" altLang="en-US" sz="14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42C50ADB-9E73-4801-A197-FD151FC6D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" y="1484784"/>
            <a:ext cx="1927680" cy="54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직사각형 25">
            <a:extLst>
              <a:ext uri="{FF2B5EF4-FFF2-40B4-BE49-F238E27FC236}">
                <a16:creationId xmlns="" xmlns:a16="http://schemas.microsoft.com/office/drawing/2014/main" id="{DDB556B1-8E79-4C40-B4EF-5E5E0FBA2220}"/>
              </a:ext>
            </a:extLst>
          </p:cNvPr>
          <p:cNvSpPr/>
          <p:nvPr/>
        </p:nvSpPr>
        <p:spPr>
          <a:xfrm>
            <a:off x="381000" y="1508732"/>
            <a:ext cx="1488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spc="-6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DataBase</a:t>
            </a: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Construction</a:t>
            </a:r>
            <a:endParaRPr lang="ko-KR" altLang="en-US" sz="14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043137" y="6064543"/>
            <a:ext cx="245043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Enables user direct simulation model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Model based on linkage scenario and</a:t>
            </a:r>
            <a:b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in/out-put data</a:t>
            </a:r>
            <a:b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Ex) Eco-system model (Linkage with Forest  disaster)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2803506" y="3434849"/>
            <a:ext cx="2762070" cy="930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Selection </a:t>
            </a:r>
            <a:r>
              <a:rPr lang="en-US" altLang="ko-KR" sz="105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of factors greatly affected by climate change by </a:t>
            </a: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sector</a:t>
            </a:r>
            <a:endParaRPr lang="en-US" altLang="ko-KR" sz="105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88900" indent="-88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05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Model development in connection with factors</a:t>
            </a:r>
          </a:p>
          <a:p>
            <a:pPr>
              <a:lnSpc>
                <a:spcPct val="110000"/>
              </a:lnSpc>
            </a:pP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Ex) Forestry </a:t>
            </a: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factor </a:t>
            </a: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linkage </a:t>
            </a: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model </a:t>
            </a: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(disaster/  growth</a:t>
            </a:r>
            <a:b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 /species/carbon absorption)</a:t>
            </a:r>
            <a:endParaRPr lang="ko-KR" altLang="en-US" sz="900" b="1" spc="-100" dirty="0">
              <a:solidFill>
                <a:srgbClr val="00B0F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36984" y="4721332"/>
            <a:ext cx="298014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View model  assessment result</a:t>
            </a:r>
            <a:endParaRPr lang="en-US" altLang="ko-KR" sz="105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68 </a:t>
            </a:r>
            <a:r>
              <a:rPr lang="en-US" altLang="ko-KR" sz="105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</a:t>
            </a: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ssessment factors</a:t>
            </a:r>
            <a:r>
              <a:rPr lang="ko-KR" altLang="en-US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 7 sectors</a:t>
            </a:r>
          </a:p>
          <a:p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Ex</a:t>
            </a: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RCP 4.5, 2050s, number of deaths contributed </a:t>
            </a: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    by </a:t>
            </a: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heatwave</a:t>
            </a:r>
            <a:endParaRPr lang="en-US" altLang="ko-KR" sz="900" b="1" spc="-100" dirty="0" smtClean="0">
              <a:solidFill>
                <a:srgbClr val="00B0F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984088" y="4984280"/>
            <a:ext cx="24085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Strengthen </a:t>
            </a:r>
            <a:r>
              <a:rPr lang="en-US" altLang="ko-KR" sz="105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user interface to enhance usability  of various consumers</a:t>
            </a:r>
            <a:endParaRPr lang="ko-KR" altLang="en-US" sz="105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0960" y="2018885"/>
            <a:ext cx="266429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Climate Scenario : </a:t>
            </a: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KMA, KEI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Non-Climate DB : </a:t>
            </a: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Integration 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and standardization of climate </a:t>
            </a: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change </a:t>
            </a:r>
            <a:b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related 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information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Future 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land </a:t>
            </a: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use : 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R</a:t>
            </a: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eflecting the SSP 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scenario</a:t>
            </a:r>
            <a:endParaRPr lang="en-US" altLang="ko-KR" sz="1050" spc="-6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789594" y="1883440"/>
            <a:ext cx="26319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105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Identification of inter-sectoral </a:t>
            </a:r>
            <a:r>
              <a:rPr lang="en-US" altLang="ko-KR" sz="105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interactions </a:t>
            </a:r>
            <a:r>
              <a:rPr lang="en-US" altLang="ko-KR" sz="105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스퀘어" panose="020B0600000101010101" pitchFamily="50" charset="-127"/>
                <a:ea typeface="나눔스퀘어" panose="020B0600000101010101" pitchFamily="50" charset="-127"/>
              </a:rPr>
              <a:t>and verification of model linkage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Ex</a:t>
            </a: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Estimation of agricultural production taking </a:t>
            </a: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into  account </a:t>
            </a: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water supply</a:t>
            </a:r>
          </a:p>
          <a:p>
            <a:pPr marL="179388" indent="-90488"/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Ex) Estimation of ecosystem changes in consideration </a:t>
            </a: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900" b="1" spc="-100" dirty="0" smtClean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of </a:t>
            </a:r>
            <a:r>
              <a:rPr lang="en-US" altLang="ko-KR" sz="900" b="1" spc="-1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forest fires and landslide</a:t>
            </a:r>
            <a:endParaRPr lang="ko-KR" altLang="en-US" sz="900" b="1" spc="-100" dirty="0">
              <a:solidFill>
                <a:srgbClr val="00B0F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33" name="직선 화살표 연결선 32"/>
          <p:cNvCxnSpPr>
            <a:stCxn id="11" idx="2"/>
            <a:endCxn id="14" idx="0"/>
          </p:cNvCxnSpPr>
          <p:nvPr/>
        </p:nvCxnSpPr>
        <p:spPr>
          <a:xfrm>
            <a:off x="4089412" y="1916832"/>
            <a:ext cx="13912" cy="986495"/>
          </a:xfrm>
          <a:prstGeom prst="straightConnector1">
            <a:avLst/>
          </a:prstGeom>
          <a:ln w="381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>
            <a:stCxn id="14" idx="2"/>
            <a:endCxn id="17" idx="0"/>
          </p:cNvCxnSpPr>
          <p:nvPr/>
        </p:nvCxnSpPr>
        <p:spPr>
          <a:xfrm flipH="1">
            <a:off x="4089412" y="3450495"/>
            <a:ext cx="13912" cy="986617"/>
          </a:xfrm>
          <a:prstGeom prst="straightConnector1">
            <a:avLst/>
          </a:prstGeom>
          <a:ln w="381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34"/>
          <p:cNvCxnSpPr>
            <a:stCxn id="17" idx="1"/>
            <a:endCxn id="20" idx="3"/>
          </p:cNvCxnSpPr>
          <p:nvPr/>
        </p:nvCxnSpPr>
        <p:spPr>
          <a:xfrm rot="10800000">
            <a:off x="2388598" y="4447038"/>
            <a:ext cx="656698" cy="26365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shade val="95000"/>
                <a:satMod val="105000"/>
                <a:alpha val="3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25" idx="3"/>
            <a:endCxn id="14" idx="1"/>
          </p:cNvCxnSpPr>
          <p:nvPr/>
        </p:nvCxnSpPr>
        <p:spPr>
          <a:xfrm>
            <a:off x="2092656" y="1758368"/>
            <a:ext cx="966552" cy="141854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shade val="95000"/>
                <a:satMod val="105000"/>
                <a:alpha val="3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/>
          <p:cNvGrpSpPr/>
          <p:nvPr/>
        </p:nvGrpSpPr>
        <p:grpSpPr>
          <a:xfrm>
            <a:off x="5239026" y="3207775"/>
            <a:ext cx="3666265" cy="1661383"/>
            <a:chOff x="4774826" y="4217505"/>
            <a:chExt cx="3021736" cy="1306400"/>
          </a:xfrm>
        </p:grpSpPr>
        <p:grpSp>
          <p:nvGrpSpPr>
            <p:cNvPr id="38" name="그룹 37"/>
            <p:cNvGrpSpPr/>
            <p:nvPr/>
          </p:nvGrpSpPr>
          <p:grpSpPr>
            <a:xfrm>
              <a:off x="4774826" y="4234875"/>
              <a:ext cx="1390736" cy="963153"/>
              <a:chOff x="690269" y="3699386"/>
              <a:chExt cx="4192634" cy="2909714"/>
            </a:xfrm>
          </p:grpSpPr>
          <p:pic>
            <p:nvPicPr>
              <p:cNvPr id="46" name="그림 45">
                <a:extLst>
                  <a:ext uri="{FF2B5EF4-FFF2-40B4-BE49-F238E27FC236}">
                    <a16:creationId xmlns="" xmlns:a16="http://schemas.microsoft.com/office/drawing/2014/main" id="{EF4A369C-E339-4E77-AFD3-8ECB3A347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0269" y="3699386"/>
                <a:ext cx="3391091" cy="14870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47" name="그림 46">
                <a:extLst>
                  <a:ext uri="{FF2B5EF4-FFF2-40B4-BE49-F238E27FC236}">
                    <a16:creationId xmlns="" xmlns:a16="http://schemas.microsoft.com/office/drawing/2014/main" id="{DCC71453-D05D-438F-8295-2467D4042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6685" y="4592873"/>
                <a:ext cx="3086218" cy="20162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" name="그룹 38"/>
            <p:cNvGrpSpPr/>
            <p:nvPr/>
          </p:nvGrpSpPr>
          <p:grpSpPr>
            <a:xfrm>
              <a:off x="6486787" y="4217505"/>
              <a:ext cx="1309775" cy="1025042"/>
              <a:chOff x="5309453" y="3493647"/>
              <a:chExt cx="3752568" cy="3131319"/>
            </a:xfrm>
          </p:grpSpPr>
          <p:pic>
            <p:nvPicPr>
              <p:cNvPr id="43" name="그림 42">
                <a:extLst>
                  <a:ext uri="{FF2B5EF4-FFF2-40B4-BE49-F238E27FC236}">
                    <a16:creationId xmlns="" xmlns:a16="http://schemas.microsoft.com/office/drawing/2014/main" id="{CF49ADF3-7D09-4EAC-8651-90636277F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09453" y="4795720"/>
                <a:ext cx="3254883" cy="1829246"/>
              </a:xfrm>
              <a:prstGeom prst="rect">
                <a:avLst/>
              </a:prstGeom>
            </p:spPr>
          </p:pic>
          <p:pic>
            <p:nvPicPr>
              <p:cNvPr id="44" name="그림 43">
                <a:extLst>
                  <a:ext uri="{FF2B5EF4-FFF2-40B4-BE49-F238E27FC236}">
                    <a16:creationId xmlns="" xmlns:a16="http://schemas.microsoft.com/office/drawing/2014/main" id="{F1DFEDA9-D0BE-429C-8EE7-5CAA12301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5692" y="3493647"/>
                <a:ext cx="1848175" cy="1567835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="" xmlns:a16="http://schemas.microsoft.com/office/drawing/2014/main" id="{018D2B01-0FBC-47D4-9C06-8C2B6A3ED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10803" y="3936285"/>
                <a:ext cx="2951218" cy="1567837"/>
              </a:xfrm>
              <a:prstGeom prst="rect">
                <a:avLst/>
              </a:prstGeom>
            </p:spPr>
          </p:pic>
        </p:grpSp>
        <p:sp>
          <p:nvSpPr>
            <p:cNvPr id="40" name="오른쪽 화살표 39"/>
            <p:cNvSpPr/>
            <p:nvPr/>
          </p:nvSpPr>
          <p:spPr>
            <a:xfrm>
              <a:off x="6219099" y="4483609"/>
              <a:ext cx="227787" cy="63980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4870330" y="5297416"/>
              <a:ext cx="1579383" cy="199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Individual  Sectoral CUI Model</a:t>
              </a:r>
              <a:endParaRPr lang="ko-KR" altLang="en-US" sz="105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593859" y="5296181"/>
              <a:ext cx="1145242" cy="227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spc="-6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Sectoral  GUI Model</a:t>
              </a:r>
            </a:p>
          </p:txBody>
        </p:sp>
      </p:grpSp>
      <p:pic>
        <p:nvPicPr>
          <p:cNvPr id="48" name="그림 47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2473BAE0-D934-4C5B-AB2C-E697572CD9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18" y="5161559"/>
            <a:ext cx="1772436" cy="1163161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="" xmlns:a16="http://schemas.microsoft.com/office/drawing/2014/main" xmlns:lc="http://schemas.openxmlformats.org/drawingml/2006/lockedCanvas" id="{A27F3DB0-D1D8-4559-AED4-7BFFB0314A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2552" b="8851"/>
          <a:stretch/>
        </p:blipFill>
        <p:spPr>
          <a:xfrm>
            <a:off x="7063030" y="5155965"/>
            <a:ext cx="1973466" cy="1168755"/>
          </a:xfrm>
          <a:prstGeom prst="rect">
            <a:avLst/>
          </a:prstGeom>
        </p:spPr>
      </p:pic>
      <p:grpSp>
        <p:nvGrpSpPr>
          <p:cNvPr id="50" name="그룹 49"/>
          <p:cNvGrpSpPr/>
          <p:nvPr/>
        </p:nvGrpSpPr>
        <p:grpSpPr>
          <a:xfrm>
            <a:off x="14005" y="2924944"/>
            <a:ext cx="2561928" cy="1043471"/>
            <a:chOff x="7147802" y="3325354"/>
            <a:chExt cx="3823608" cy="1507169"/>
          </a:xfrm>
        </p:grpSpPr>
        <p:sp>
          <p:nvSpPr>
            <p:cNvPr id="51" name="직사각형 50"/>
            <p:cNvSpPr/>
            <p:nvPr/>
          </p:nvSpPr>
          <p:spPr>
            <a:xfrm>
              <a:off x="7376862" y="3325354"/>
              <a:ext cx="3547724" cy="1507169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/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20452" y="3417556"/>
              <a:ext cx="1022799" cy="1053657"/>
            </a:xfrm>
            <a:prstGeom prst="rect">
              <a:avLst/>
            </a:prstGeom>
          </p:spPr>
        </p:pic>
        <p:sp>
          <p:nvSpPr>
            <p:cNvPr id="53" name="Rectangle 36"/>
            <p:cNvSpPr>
              <a:spLocks noChangeArrowheads="1"/>
            </p:cNvSpPr>
            <p:nvPr/>
          </p:nvSpPr>
          <p:spPr bwMode="gray">
            <a:xfrm>
              <a:off x="7147802" y="4574457"/>
              <a:ext cx="2116998" cy="133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extrusionH="57150" contourW="19050" prstMaterial="matte">
                <a:bevelT w="0" h="57150" prst="artDeco"/>
                <a:extrusionClr>
                  <a:schemeClr val="tx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latinLnBrk="0" hangingPunct="0">
                <a:spcBef>
                  <a:spcPts val="200"/>
                </a:spcBef>
                <a:buClr>
                  <a:srgbClr val="000000"/>
                </a:buClr>
                <a:buFont typeface="Wingdings" panose="05000000000000000000" pitchFamily="2" charset="2"/>
                <a:buNone/>
                <a:tabLst>
                  <a:tab pos="5648325" algn="l"/>
                </a:tabLst>
                <a:defRPr/>
              </a:pPr>
              <a:r>
                <a:rPr lang="en-US" altLang="ko-KR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Health</a:t>
              </a:r>
              <a:r>
                <a:rPr lang="ko-KR" altLang="en-US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 </a:t>
              </a:r>
              <a:r>
                <a:rPr lang="en-US" altLang="ko-KR" sz="600" b="1" kern="0" spc="-50" dirty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– </a:t>
              </a:r>
              <a:r>
                <a:rPr lang="en-US" altLang="ko-KR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CO Road Traffic Emissions</a:t>
              </a:r>
              <a:endParaRPr lang="ko-KR" altLang="en-US" sz="600" b="1" kern="0" spc="-50" dirty="0">
                <a:ln w="11430"/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Arial" pitchFamily="34" charset="0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gray">
            <a:xfrm>
              <a:off x="9199265" y="4500830"/>
              <a:ext cx="1772145" cy="280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extrusionH="57150" contourW="19050" prstMaterial="matte">
                <a:bevelT w="0" h="57150" prst="artDeco"/>
                <a:extrusionClr>
                  <a:schemeClr val="tx1"/>
                </a:extrusionClr>
                <a:contourClr>
                  <a:schemeClr val="bg1"/>
                </a:contourClr>
              </a:sp3d>
            </a:bodyPr>
            <a:lstStyle/>
            <a:p>
              <a:pPr algn="ctr" eaLnBrk="0" latinLnBrk="0" hangingPunct="0">
                <a:spcBef>
                  <a:spcPts val="200"/>
                </a:spcBef>
                <a:buClr>
                  <a:srgbClr val="000000"/>
                </a:buClr>
                <a:tabLst>
                  <a:tab pos="5648325" algn="l"/>
                </a:tabLst>
              </a:pPr>
              <a:r>
                <a:rPr lang="en-US" altLang="ko-KR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Health</a:t>
              </a:r>
              <a:r>
                <a:rPr lang="ko-KR" altLang="en-US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 </a:t>
              </a:r>
              <a:r>
                <a:rPr lang="en-US" altLang="ko-KR" sz="600" b="1" kern="0" spc="-50" dirty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– Number of days </a:t>
              </a:r>
              <a:r>
                <a:rPr lang="en-US" altLang="ko-KR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/>
              </a:r>
              <a:br>
                <a:rPr lang="en-US" altLang="ko-KR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</a:br>
              <a:r>
                <a:rPr lang="en-US" altLang="ko-KR" sz="600" b="1" kern="0" spc="-50" dirty="0" smtClean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of </a:t>
              </a:r>
              <a:r>
                <a:rPr lang="en-US" altLang="ko-KR" sz="600" b="1" kern="0" spc="-50" dirty="0">
                  <a:ln w="11430"/>
                  <a:solidFill>
                    <a:prstClr val="black">
                      <a:lumMod val="75000"/>
                      <a:lumOff val="25000"/>
                    </a:prstClr>
                  </a:solidFill>
                  <a:latin typeface="+mn-ea"/>
                  <a:cs typeface="Arial" pitchFamily="34" charset="0"/>
                </a:rPr>
                <a:t>wind damage</a:t>
              </a:r>
            </a:p>
          </p:txBody>
        </p:sp>
        <p:pic>
          <p:nvPicPr>
            <p:cNvPr id="55" name="그림 54" descr="화면 캡처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388" y="3500445"/>
              <a:ext cx="935316" cy="1038001"/>
            </a:xfrm>
            <a:prstGeom prst="rect">
              <a:avLst/>
            </a:prstGeom>
          </p:spPr>
        </p:pic>
      </p:grpSp>
      <p:cxnSp>
        <p:nvCxnSpPr>
          <p:cNvPr id="56" name="직선 화살표 연결선 55"/>
          <p:cNvCxnSpPr>
            <a:stCxn id="17" idx="2"/>
            <a:endCxn id="23" idx="0"/>
          </p:cNvCxnSpPr>
          <p:nvPr/>
        </p:nvCxnSpPr>
        <p:spPr>
          <a:xfrm flipH="1">
            <a:off x="4087253" y="4984280"/>
            <a:ext cx="2159" cy="532952"/>
          </a:xfrm>
          <a:prstGeom prst="straightConnector1">
            <a:avLst/>
          </a:prstGeom>
          <a:ln w="381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36"/>
          <p:cNvSpPr>
            <a:spLocks noChangeArrowheads="1"/>
          </p:cNvSpPr>
          <p:nvPr/>
        </p:nvSpPr>
        <p:spPr bwMode="gray">
          <a:xfrm>
            <a:off x="217265" y="2976627"/>
            <a:ext cx="307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19050" prstMaterial="matte">
              <a:bevelT w="0" h="57150" prst="artDeco"/>
              <a:extrusionClr>
                <a:schemeClr val="tx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None/>
              <a:tabLst>
                <a:tab pos="5648325" algn="l"/>
              </a:tabLst>
              <a:defRPr/>
            </a:pPr>
            <a:r>
              <a:rPr lang="en-US" altLang="ko-KR" sz="600" b="1" kern="0" spc="-50" dirty="0" smtClean="0">
                <a:ln w="11430"/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cs typeface="Arial" pitchFamily="34" charset="0"/>
              </a:rPr>
              <a:t>Ex)</a:t>
            </a:r>
            <a:endParaRPr lang="ko-KR" altLang="en-US" sz="600" b="1" kern="0" spc="-50" dirty="0">
              <a:ln w="11430"/>
              <a:solidFill>
                <a:prstClr val="black">
                  <a:lumMod val="75000"/>
                  <a:lumOff val="25000"/>
                </a:prstClr>
              </a:solidFill>
              <a:latin typeface="+mn-ea"/>
              <a:cs typeface="Arial" pitchFamily="34" charset="0"/>
            </a:endParaRPr>
          </a:p>
        </p:txBody>
      </p:sp>
      <p:cxnSp>
        <p:nvCxnSpPr>
          <p:cNvPr id="58" name="꺾인 연결선 57"/>
          <p:cNvCxnSpPr>
            <a:stCxn id="25" idx="2"/>
            <a:endCxn id="20" idx="0"/>
          </p:cNvCxnSpPr>
          <p:nvPr/>
        </p:nvCxnSpPr>
        <p:spPr>
          <a:xfrm rot="16200000" flipH="1">
            <a:off x="165898" y="2994870"/>
            <a:ext cx="2141502" cy="21566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shade val="95000"/>
                <a:satMod val="105000"/>
                <a:alpha val="3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MOTIVE Composition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7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7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5848" y="1405096"/>
            <a:ext cx="4490323" cy="163383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36000" rIns="36000" rtlCol="0" anchor="ctr"/>
          <a:lstStyle/>
          <a:p>
            <a:pPr marL="92075" latinLnBrk="0">
              <a:tabLst>
                <a:tab pos="180975" algn="l"/>
              </a:tabLst>
            </a:pPr>
            <a:r>
              <a:rPr lang="en-US" altLang="ko-KR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Single-sector models </a:t>
            </a:r>
            <a:r>
              <a:rPr lang="en-US" altLang="ko-KR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Arial Unicode MS" pitchFamily="50" charset="-127"/>
                <a:cs typeface="Calibri" panose="020F0502020204030204" pitchFamily="34" charset="0"/>
              </a:rPr>
              <a:t/>
            </a:r>
            <a:br>
              <a:rPr lang="en-US" altLang="ko-KR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Arial Unicode MS" pitchFamily="50" charset="-127"/>
                <a:cs typeface="Calibri" panose="020F0502020204030204" pitchFamily="34" charset="0"/>
              </a:rPr>
            </a:br>
            <a:r>
              <a:rPr lang="en-US" altLang="ko-KR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and cross-sectoral models </a:t>
            </a:r>
            <a:r>
              <a:rPr lang="en-US" altLang="ko-KR" sz="20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/>
            </a:r>
            <a:br>
              <a:rPr lang="en-US" altLang="ko-KR" sz="20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to clearly identify</a:t>
            </a:r>
            <a:b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the interconnected impact </a:t>
            </a:r>
            <a:b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and vulnerability of climate change into each sector</a:t>
            </a:r>
            <a:endParaRPr lang="en-US" altLang="ko-KR" sz="1200" spc="-100" dirty="0">
              <a:latin typeface="Calibri" panose="020F0502020204030204" pitchFamily="34" charset="0"/>
              <a:ea typeface="맑은 고딕" pitchFamily="50" charset="-127"/>
              <a:cs typeface="Calibri" panose="020F0502020204030204" pitchFamily="34" charset="0"/>
            </a:endParaRPr>
          </a:p>
          <a:p>
            <a:pPr marL="180975" indent="-180975" latinLnBrk="0">
              <a:buFontTx/>
              <a:buAutoNum type="arabicParenR"/>
              <a:tabLst>
                <a:tab pos="180975" algn="l"/>
              </a:tabLst>
            </a:pPr>
            <a:endParaRPr lang="en-US" altLang="ko-KR" sz="1200" spc="-100" dirty="0">
              <a:latin typeface="Calibri" panose="020F0502020204030204" pitchFamily="34" charset="0"/>
              <a:ea typeface="맑은 고딕" pitchFamily="50" charset="-127"/>
              <a:cs typeface="Calibri" panose="020F0502020204030204" pitchFamily="34" charset="0"/>
            </a:endParaRPr>
          </a:p>
        </p:txBody>
      </p:sp>
      <p:pic>
        <p:nvPicPr>
          <p:cNvPr id="6" name="Picture 4" descr="D:\Users\KEI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21" y="1693216"/>
            <a:ext cx="1324059" cy="9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5849" y="3115970"/>
            <a:ext cx="4490322" cy="16264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36000" rIns="36000" rtlCol="0" anchor="t"/>
          <a:lstStyle/>
          <a:p>
            <a:pPr marL="85725" indent="-85725">
              <a:spcBef>
                <a:spcPts val="600"/>
              </a:spcBef>
              <a:tabLst>
                <a:tab pos="88900" algn="l"/>
              </a:tabLst>
            </a:pPr>
            <a: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The Risk </a:t>
            </a:r>
            <a:r>
              <a:rPr lang="en-US" altLang="ko-KR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Evaluation Methodology </a:t>
            </a:r>
            <a: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(REM)</a:t>
            </a:r>
            <a:b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ties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that bind adaptation </a:t>
            </a:r>
            <a:b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policies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and applied simulations </a:t>
            </a:r>
            <a:endParaRPr lang="en-US" altLang="ko-KR" sz="1600" dirty="0" smtClean="0">
              <a:latin typeface="Calibri" panose="020F0502020204030204" pitchFamily="34" charset="0"/>
              <a:ea typeface="맑은 고딕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tabLst>
                <a:tab pos="88900" algn="l"/>
              </a:tabLst>
            </a:pPr>
            <a:r>
              <a:rPr lang="en-US" altLang="ko-KR" sz="11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    Ex) The risk </a:t>
            </a:r>
            <a:r>
              <a:rPr lang="en-US" altLang="ko-KR" sz="11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of property damage i</a:t>
            </a:r>
            <a:r>
              <a:rPr lang="en-US" altLang="ko-KR" sz="11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n Busan</a:t>
            </a:r>
            <a:endParaRPr lang="en-US" altLang="ko-KR" sz="1600" dirty="0">
              <a:latin typeface="Calibri" panose="020F0502020204030204" pitchFamily="34" charset="0"/>
              <a:ea typeface="맑은 고딕" pitchFamily="50" charset="-127"/>
              <a:cs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628354" y="1405094"/>
            <a:ext cx="4408142" cy="163383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36000" rIns="36000" rtlCol="0" anchor="t"/>
          <a:lstStyle/>
          <a:p>
            <a:pPr marL="85725" indent="6350">
              <a:spcBef>
                <a:spcPts val="600"/>
              </a:spcBef>
              <a:tabLst>
                <a:tab pos="88900" algn="l"/>
              </a:tabLst>
            </a:pPr>
            <a: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The Integrated </a:t>
            </a:r>
            <a:r>
              <a:rPr lang="en-US" altLang="ko-KR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Assessment </a:t>
            </a:r>
            <a: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Platform (</a:t>
            </a:r>
            <a:r>
              <a:rPr lang="en-US" altLang="ko-KR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IAP</a:t>
            </a:r>
            <a: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) and The Integrated Spatial Model (ISM) </a:t>
            </a:r>
            <a:r>
              <a:rPr lang="en-US" altLang="ko-KR" b="1" dirty="0" smtClean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/>
            </a:r>
            <a:br>
              <a:rPr lang="en-US" altLang="ko-KR" b="1" dirty="0" smtClean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5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to undertake rapid simulations of integrated impacts and to discover adaptation strategies for minimizing </a:t>
            </a:r>
            <a:br>
              <a:rPr lang="en-US" altLang="ko-KR" sz="15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5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the climate change impacts</a:t>
            </a:r>
            <a:endParaRPr lang="en-US" altLang="ko-KR" sz="1500" dirty="0">
              <a:latin typeface="Calibri" panose="020F0502020204030204" pitchFamily="34" charset="0"/>
              <a:ea typeface="맑은 고딕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628355" y="3115970"/>
            <a:ext cx="4408141" cy="162649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36000" rIns="36000" rtlCol="0" anchor="t"/>
          <a:lstStyle/>
          <a:p>
            <a:pPr marL="180975" indent="-88900">
              <a:spcBef>
                <a:spcPts val="600"/>
              </a:spcBef>
              <a:tabLst>
                <a:tab pos="88900" algn="l"/>
              </a:tabLst>
            </a:pPr>
            <a: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Display tool</a:t>
            </a:r>
            <a:br>
              <a:rPr lang="en-US" altLang="ko-KR" sz="20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Web GIS-based </a:t>
            </a: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/>
            </a:r>
            <a:b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visualization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tool </a:t>
            </a: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/>
            </a:r>
            <a:b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 smtClean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of MOTIVE</a:t>
            </a:r>
            <a:endParaRPr lang="en-US" altLang="ko-KR" b="1" dirty="0">
              <a:solidFill>
                <a:srgbClr val="7030A0"/>
              </a:solidFill>
              <a:latin typeface="Calibri" panose="020F0502020204030204" pitchFamily="34" charset="0"/>
              <a:ea typeface="맑은 고딕" pitchFamily="50" charset="-127"/>
              <a:cs typeface="Calibri" panose="020F0502020204030204" pitchFamily="34" charset="0"/>
            </a:endParaRPr>
          </a:p>
        </p:txBody>
      </p:sp>
      <p:pic>
        <p:nvPicPr>
          <p:cNvPr id="11" name="Picture 9" descr="D:\정옥진\00 R&amp;D\총괄\09 4차년도\홍수risk결과\재산피해위험도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372" y="3487826"/>
            <a:ext cx="1720037" cy="116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/>
          <a:stretch/>
        </p:blipFill>
        <p:spPr bwMode="auto">
          <a:xfrm>
            <a:off x="6442042" y="3194248"/>
            <a:ext cx="2523372" cy="146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55848" y="4826845"/>
            <a:ext cx="8980647" cy="1698499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36000" rIns="36000" rtlCol="0" anchor="t"/>
          <a:lstStyle/>
          <a:p>
            <a:pPr>
              <a:spcBef>
                <a:spcPts val="600"/>
              </a:spcBef>
              <a:tabLst>
                <a:tab pos="88900" algn="l"/>
              </a:tabLst>
            </a:pPr>
            <a:r>
              <a:rPr lang="en-US" altLang="ko-KR" sz="16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Climate (including KEI climate change scenario)</a:t>
            </a:r>
            <a:br>
              <a:rPr lang="en-US" altLang="ko-KR" sz="24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24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     /Non-climate DB system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for driving MOTIVE  </a:t>
            </a:r>
            <a:b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     and  </a:t>
            </a:r>
            <a:r>
              <a:rPr lang="en-US" altLang="ko-KR" sz="24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Korean Weather Generator</a:t>
            </a:r>
            <a:br>
              <a:rPr lang="en-US" altLang="ko-KR" sz="24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   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to derive the meteorological element </a:t>
            </a:r>
            <a:r>
              <a:rPr lang="en-US" altLang="ko-KR" sz="14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(temperature, precipitation)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/>
            </a:r>
            <a:b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     at the sites where there is no observed data</a:t>
            </a:r>
            <a:br>
              <a:rPr lang="en-US" altLang="ko-KR" sz="1600" dirty="0"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</a:br>
            <a:r>
              <a:rPr lang="en-US" altLang="ko-KR" sz="1600" b="1" dirty="0">
                <a:solidFill>
                  <a:srgbClr val="7030A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      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92" y="4926310"/>
            <a:ext cx="2563022" cy="152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6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MOTIVE SYSTEM – HOMEPAGE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8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8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7" y="1357336"/>
            <a:ext cx="8821121" cy="516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4"/>
          <p:cNvSpPr/>
          <p:nvPr/>
        </p:nvSpPr>
        <p:spPr>
          <a:xfrm>
            <a:off x="956575" y="2000195"/>
            <a:ext cx="1089736" cy="337085"/>
          </a:xfrm>
          <a:prstGeom prst="wedgeRoundRectCallout">
            <a:avLst>
              <a:gd name="adj1" fmla="val 89649"/>
              <a:gd name="adj2" fmla="val -540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8" name="Rounded Rectangular Callout 4"/>
          <p:cNvSpPr/>
          <p:nvPr/>
        </p:nvSpPr>
        <p:spPr>
          <a:xfrm>
            <a:off x="2206632" y="2219900"/>
            <a:ext cx="2335149" cy="602539"/>
          </a:xfrm>
          <a:prstGeom prst="wedgeRoundRectCallout">
            <a:avLst>
              <a:gd name="adj1" fmla="val 31171"/>
              <a:gd name="adj2" fmla="val -966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Display tool - Climate change scenario </a:t>
            </a:r>
            <a:r>
              <a:rPr lang="en-US" altLang="ko-KR" sz="1400" b="1" u="sng" spc="-100" dirty="0" smtClean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&amp; </a:t>
            </a:r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MOTIVE results</a:t>
            </a:r>
          </a:p>
        </p:txBody>
      </p:sp>
      <p:sp>
        <p:nvSpPr>
          <p:cNvPr id="9" name="Rounded Rectangular Callout 4"/>
          <p:cNvSpPr/>
          <p:nvPr/>
        </p:nvSpPr>
        <p:spPr>
          <a:xfrm>
            <a:off x="3516672" y="3571849"/>
            <a:ext cx="1708133" cy="572412"/>
          </a:xfrm>
          <a:prstGeom prst="wedgeRoundRectCallout">
            <a:avLst>
              <a:gd name="adj1" fmla="val -68"/>
              <a:gd name="adj2" fmla="val -734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View results by local government</a:t>
            </a:r>
          </a:p>
        </p:txBody>
      </p:sp>
      <p:sp>
        <p:nvSpPr>
          <p:cNvPr id="10" name="Rounded Rectangular Callout 4"/>
          <p:cNvSpPr/>
          <p:nvPr/>
        </p:nvSpPr>
        <p:spPr>
          <a:xfrm>
            <a:off x="6967121" y="2254786"/>
            <a:ext cx="1146824" cy="482164"/>
          </a:xfrm>
          <a:prstGeom prst="wedgeRoundRectCallout">
            <a:avLst>
              <a:gd name="adj1" fmla="val -42028"/>
              <a:gd name="adj2" fmla="val -8996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Notice board</a:t>
            </a:r>
          </a:p>
        </p:txBody>
      </p:sp>
      <p:sp>
        <p:nvSpPr>
          <p:cNvPr id="11" name="Rounded Rectangular Callout 4"/>
          <p:cNvSpPr/>
          <p:nvPr/>
        </p:nvSpPr>
        <p:spPr>
          <a:xfrm>
            <a:off x="4484173" y="2257477"/>
            <a:ext cx="2257378" cy="524355"/>
          </a:xfrm>
          <a:prstGeom prst="wedgeRoundRectCallout">
            <a:avLst>
              <a:gd name="adj1" fmla="val 9581"/>
              <a:gd name="adj2" fmla="val -979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Sectoral Models &amp; DB  Download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60" y="3931814"/>
            <a:ext cx="2987377" cy="2137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 bwMode="auto">
          <a:xfrm>
            <a:off x="5393760" y="3931814"/>
            <a:ext cx="2987377" cy="205658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altLang="ko-KR" sz="1400" b="1" spc="-50" dirty="0">
              <a:solidFill>
                <a:srgbClr val="7030A0"/>
              </a:solidFill>
              <a:latin typeface="Calibri" panose="020F0502020204030204" pitchFamily="34" charset="0"/>
              <a:ea typeface="KoPub돋움체 Bold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14" name="Rounded Rectangular Callout 4"/>
          <p:cNvSpPr/>
          <p:nvPr/>
        </p:nvSpPr>
        <p:spPr>
          <a:xfrm>
            <a:off x="2543033" y="5129320"/>
            <a:ext cx="2702121" cy="837764"/>
          </a:xfrm>
          <a:prstGeom prst="wedgeRoundRectCallout">
            <a:avLst>
              <a:gd name="adj1" fmla="val 61155"/>
              <a:gd name="adj2" fmla="val -3906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4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Providing the necessary data when establishing adaptation plan  in the local government menu</a:t>
            </a:r>
          </a:p>
        </p:txBody>
      </p:sp>
    </p:spTree>
    <p:extLst>
      <p:ext uri="{BB962C8B-B14F-4D97-AF65-F5344CB8AC3E}">
        <p14:creationId xmlns:p14="http://schemas.microsoft.com/office/powerpoint/2010/main" val="10276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spc="-150" dirty="0" smtClean="0">
                <a:ln>
                  <a:solidFill>
                    <a:prstClr val="white">
                      <a:lumMod val="85000"/>
                      <a:alpha val="30000"/>
                    </a:prstClr>
                  </a:solidFill>
                </a:ln>
                <a:solidFill>
                  <a:srgbClr val="22789D"/>
                </a:solidFill>
                <a:latin typeface="Yoon 윤고딕 540_TT" pitchFamily="18" charset="-127"/>
                <a:ea typeface="Yoon 윤고딕 540_TT" pitchFamily="18" charset="-127"/>
              </a:rPr>
              <a:t>    </a:t>
            </a:r>
            <a:r>
              <a:rPr lang="en-US" altLang="ko-K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MOTIVE SYSTEM – RESULT VIEWING </a:t>
            </a:r>
            <a:r>
              <a:rPr lang="en-US" altLang="ko-KR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PAGE</a:t>
            </a:r>
            <a:endParaRPr lang="ko-KR" altLang="en-US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sp>
        <p:nvSpPr>
          <p:cNvPr id="86" name="슬라이드 번호 개체 틀 48"/>
          <p:cNvSpPr txBox="1">
            <a:spLocks/>
          </p:cNvSpPr>
          <p:nvPr/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B44BF0-A7A5-41AF-BE99-2B0EDE764DB2}" type="slidenum">
              <a:rPr lang="ko-KR" altLang="en-US" sz="1400" smtClean="0">
                <a:solidFill>
                  <a:schemeClr val="bg1"/>
                </a:solidFill>
              </a:rPr>
              <a:pPr algn="r"/>
              <a:t>9</a:t>
            </a:fld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CB44BF0-A7A5-41AF-BE99-2B0EDE764DB2}" type="slidenum">
              <a:rPr lang="ko-KR" alt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r"/>
              <a:t>9</a:t>
            </a:fld>
            <a:endParaRPr lang="ko-KR" alt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" y="1412775"/>
            <a:ext cx="8885556" cy="493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ular Callout 4"/>
          <p:cNvSpPr/>
          <p:nvPr/>
        </p:nvSpPr>
        <p:spPr>
          <a:xfrm>
            <a:off x="-7537" y="4267370"/>
            <a:ext cx="1222878" cy="579923"/>
          </a:xfrm>
          <a:prstGeom prst="wedgeRoundRectCallout">
            <a:avLst>
              <a:gd name="adj1" fmla="val 18086"/>
              <a:gd name="adj2" fmla="val -14654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6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Searching </a:t>
            </a:r>
            <a:br>
              <a:rPr lang="en-US" altLang="ko-KR" sz="16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</a:br>
            <a:r>
              <a:rPr lang="en-US" altLang="ko-KR" sz="16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for data</a:t>
            </a:r>
            <a:endParaRPr lang="ko-KR" altLang="en-US" sz="1000" b="1" dirty="0">
              <a:solidFill>
                <a:srgbClr val="7030A0"/>
              </a:solidFill>
              <a:latin typeface="Calibri" panose="020F0502020204030204" pitchFamily="34" charset="0"/>
              <a:ea typeface="KoPub돋움체 Bold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14" name="Rounded Rectangular Callout 4"/>
          <p:cNvSpPr/>
          <p:nvPr/>
        </p:nvSpPr>
        <p:spPr>
          <a:xfrm>
            <a:off x="5703617" y="5333788"/>
            <a:ext cx="1290991" cy="459312"/>
          </a:xfrm>
          <a:prstGeom prst="wedgeRoundRectCallout">
            <a:avLst>
              <a:gd name="adj1" fmla="val 29761"/>
              <a:gd name="adj2" fmla="val -9374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6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Save the map</a:t>
            </a:r>
            <a:endParaRPr lang="ko-KR" altLang="en-US" sz="1000" b="1" dirty="0">
              <a:solidFill>
                <a:srgbClr val="7030A0"/>
              </a:solidFill>
              <a:latin typeface="Calibri" panose="020F0502020204030204" pitchFamily="34" charset="0"/>
              <a:ea typeface="KoPub돋움체 Bold" panose="020206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15" name="Rounded Rectangular Callout 4"/>
          <p:cNvSpPr/>
          <p:nvPr/>
        </p:nvSpPr>
        <p:spPr>
          <a:xfrm>
            <a:off x="1165749" y="3088184"/>
            <a:ext cx="2248224" cy="979110"/>
          </a:xfrm>
          <a:prstGeom prst="wedgeRoundRectCallout">
            <a:avLst>
              <a:gd name="adj1" fmla="val -46985"/>
              <a:gd name="adj2" fmla="val -11871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sz="16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Climate Change Scenario</a:t>
            </a:r>
            <a:br>
              <a:rPr lang="en-US" altLang="ko-KR" sz="16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</a:br>
            <a:r>
              <a:rPr lang="en-US" altLang="ko-KR" sz="1600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(KMA/KEI, RCP8.5/4.5</a:t>
            </a:r>
            <a:r>
              <a:rPr lang="en-US" altLang="ko-KR" sz="1600" b="1" u="sng" spc="-100" dirty="0" smtClean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altLang="ko-KR" sz="1600" b="1" u="sng" spc="-100" dirty="0" smtClean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2030/2040/2050/2080yr</a:t>
            </a:r>
            <a:endParaRPr lang="en-US" altLang="ko-KR" sz="1600" b="1" u="sng" spc="-100" dirty="0">
              <a:solidFill>
                <a:srgbClr val="7030A0"/>
              </a:solidFill>
              <a:latin typeface="Calibri" panose="020F0502020204030204" pitchFamily="34" charset="0"/>
              <a:ea typeface="KoPub돋움체 Bold" panose="02020603020101020101" pitchFamily="18" charset="-127"/>
              <a:cs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12" y="2115718"/>
            <a:ext cx="2984641" cy="202714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ounded Rectangular Callout 4"/>
          <p:cNvSpPr/>
          <p:nvPr/>
        </p:nvSpPr>
        <p:spPr>
          <a:xfrm>
            <a:off x="5703617" y="2835566"/>
            <a:ext cx="2588611" cy="816824"/>
          </a:xfrm>
          <a:prstGeom prst="wedgeRoundRectCallout">
            <a:avLst>
              <a:gd name="adj1" fmla="val -61337"/>
              <a:gd name="adj2" fmla="val 1929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US" altLang="ko-KR" b="1" u="sng" spc="-100" dirty="0">
                <a:solidFill>
                  <a:srgbClr val="7030A0"/>
                </a:solidFill>
                <a:latin typeface="Calibri" panose="020F0502020204030204" pitchFamily="34" charset="0"/>
                <a:ea typeface="KoPub돋움체 Bold" panose="02020603020101020101" pitchFamily="18" charset="-127"/>
                <a:cs typeface="Calibri" panose="020F0502020204030204" pitchFamily="34" charset="0"/>
              </a:rPr>
              <a:t>Providing  tables and graphs related to data</a:t>
            </a:r>
          </a:p>
        </p:txBody>
      </p:sp>
    </p:spTree>
    <p:extLst>
      <p:ext uri="{BB962C8B-B14F-4D97-AF65-F5344CB8AC3E}">
        <p14:creationId xmlns:p14="http://schemas.microsoft.com/office/powerpoint/2010/main" val="29036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>
          <a:defRPr sz="1150" spc="-170" dirty="0" smtClean="0">
            <a:solidFill>
              <a:srgbClr val="070707"/>
            </a:solidFill>
            <a:latin typeface="나눔고딕 ExtraBold" panose="020D0904000000000000" pitchFamily="50" charset="-127"/>
            <a:ea typeface="나눔고딕 ExtraBold" panose="020D0904000000000000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23236</TotalTime>
  <Words>787</Words>
  <Application>Microsoft Office PowerPoint</Application>
  <PresentationFormat>화면 슬라이드 쇼(4:3)</PresentationFormat>
  <Paragraphs>177</Paragraphs>
  <Slides>14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34" baseType="lpstr">
      <vt:lpstr>굴림</vt:lpstr>
      <vt:lpstr>Arial</vt:lpstr>
      <vt:lpstr>HY헤드라인M</vt:lpstr>
      <vt:lpstr>Calibri</vt:lpstr>
      <vt:lpstr>Rix모던고딕 M</vt:lpstr>
      <vt:lpstr>맑은 고딕</vt:lpstr>
      <vt:lpstr>나눔바른고딕</vt:lpstr>
      <vt:lpstr>나눔스퀘어</vt:lpstr>
      <vt:lpstr>뫼비우스 Bold</vt:lpstr>
      <vt:lpstr>HY울릉도M</vt:lpstr>
      <vt:lpstr>나눔고딕 ExtraBold</vt:lpstr>
      <vt:lpstr>KoPub돋움체 Bold</vt:lpstr>
      <vt:lpstr>Wingdings</vt:lpstr>
      <vt:lpstr>나눔고딕</vt:lpstr>
      <vt:lpstr>Arial Unicode MS</vt:lpstr>
      <vt:lpstr>HY견고딕</vt:lpstr>
      <vt:lpstr>나눔스퀘어 Bold</vt:lpstr>
      <vt:lpstr>Yoon 윤고딕 540_TT</vt:lpstr>
      <vt:lpstr>1_Office 테마</vt:lpstr>
      <vt:lpstr>10_디자인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rhetoricShow</dc:creator>
  <cp:lastModifiedBy>KEI</cp:lastModifiedBy>
  <cp:revision>2183</cp:revision>
  <cp:lastPrinted>2020-06-10T08:42:57Z</cp:lastPrinted>
  <dcterms:created xsi:type="dcterms:W3CDTF">2014-03-20T15:53:11Z</dcterms:created>
  <dcterms:modified xsi:type="dcterms:W3CDTF">2021-06-23T02:19:19Z</dcterms:modified>
</cp:coreProperties>
</file>